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355" r:id="rId2"/>
    <p:sldId id="422" r:id="rId3"/>
    <p:sldId id="427" r:id="rId4"/>
    <p:sldId id="425" r:id="rId5"/>
    <p:sldId id="426" r:id="rId6"/>
    <p:sldId id="429" r:id="rId7"/>
    <p:sldId id="430" r:id="rId8"/>
    <p:sldId id="432" r:id="rId9"/>
    <p:sldId id="431" r:id="rId10"/>
    <p:sldId id="322" r:id="rId11"/>
    <p:sldId id="436" r:id="rId12"/>
    <p:sldId id="424" r:id="rId13"/>
    <p:sldId id="443" r:id="rId14"/>
    <p:sldId id="445" r:id="rId15"/>
    <p:sldId id="446" r:id="rId16"/>
    <p:sldId id="423" r:id="rId17"/>
    <p:sldId id="411" r:id="rId18"/>
    <p:sldId id="449" r:id="rId19"/>
    <p:sldId id="453" r:id="rId20"/>
    <p:sldId id="450" r:id="rId21"/>
    <p:sldId id="434" r:id="rId22"/>
    <p:sldId id="454" r:id="rId23"/>
    <p:sldId id="451" r:id="rId24"/>
    <p:sldId id="455" r:id="rId25"/>
    <p:sldId id="452" r:id="rId26"/>
    <p:sldId id="456" r:id="rId27"/>
    <p:sldId id="438" r:id="rId28"/>
    <p:sldId id="447" r:id="rId29"/>
    <p:sldId id="448" r:id="rId30"/>
    <p:sldId id="420" r:id="rId31"/>
    <p:sldId id="43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90A98483-CA3F-47BC-86C4-5C1DEC47CE92}">
          <p14:sldIdLst>
            <p14:sldId id="355"/>
            <p14:sldId id="422"/>
            <p14:sldId id="427"/>
            <p14:sldId id="425"/>
            <p14:sldId id="426"/>
            <p14:sldId id="429"/>
            <p14:sldId id="430"/>
            <p14:sldId id="432"/>
            <p14:sldId id="431"/>
            <p14:sldId id="322"/>
            <p14:sldId id="436"/>
            <p14:sldId id="424"/>
            <p14:sldId id="443"/>
            <p14:sldId id="445"/>
            <p14:sldId id="446"/>
            <p14:sldId id="423"/>
            <p14:sldId id="411"/>
            <p14:sldId id="449"/>
            <p14:sldId id="453"/>
            <p14:sldId id="450"/>
            <p14:sldId id="434"/>
            <p14:sldId id="454"/>
            <p14:sldId id="451"/>
            <p14:sldId id="455"/>
            <p14:sldId id="452"/>
            <p14:sldId id="456"/>
            <p14:sldId id="438"/>
            <p14:sldId id="447"/>
            <p14:sldId id="448"/>
            <p14:sldId id="420"/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DD51A-B8CA-F0A0-06F9-367C713C6760}" v="198" dt="2024-09-26T15:59:41.727"/>
    <p1510:client id="{7C97BACA-F3C4-4C33-9DA6-A5251C1A1F55}" v="1749" dt="2024-09-27T07:51:12.941"/>
    <p1510:client id="{8C2DFE0A-F5EB-9401-C006-3E77F4D2CFBB}" v="16" dt="2024-09-26T16:07:57.402"/>
    <p1510:client id="{A002EFB4-8406-14D6-FA83-DE01E50CCE98}" v="467" dt="2024-09-27T07:59:14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818DAB-9F0E-E631-DBC4-5D3D75D06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B4C991-D829-E071-72F1-9623DF7E2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EFF21-EF34-4A9A-89EA-38FB85C77438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4EEEEC-7984-B752-CA86-38FCE12CE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EE97FA-C4A2-3C16-1A63-03483E7CD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2AED9-EE3E-41DB-A222-7668121F30B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4852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0D44-2BA2-394C-AF8E-F738EF86AC17}" type="datetimeFigureOut">
              <a:rPr lang="fr-CA" smtClean="0"/>
              <a:t>2024-09-27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DECB-0C3A-4A41-9707-145A3907BF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19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758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35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5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72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77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24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9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1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5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29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05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DECB-0C3A-4A41-9707-145A3907BF2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66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7A7BD-0210-36EC-054B-4A64F3F66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EFEBDB-8A0A-2A0D-BF79-08AC96FA8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668A47C1-3C0C-8643-A2F7-915D1D0F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Wien, 2023-11-08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465D3DAE-CB6C-C113-0718-CFB21E97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LVI 2023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3A611AC0-5FD0-695B-BD11-E0FECEE2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30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6FCF9-E3BA-B9E4-5822-FD790153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B11DA-5490-12F3-0511-91C9F675E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6F0D2-EAF7-452A-F51D-29AD9022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856E4-30D1-D0EB-FBF6-37C3A919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020D3-B00B-F12C-EB5A-03C45365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92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ACEA6B-8D53-E5CE-A850-3EDC0EF28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80375C-EF4B-E7BB-63DF-07DBD824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0275ED-B14C-C065-18A9-3FC57CF2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37126-1DB5-0E16-9175-9FAB5D2C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51F1D-5A92-7E2A-BAE5-18228BE1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03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76120-3430-41B5-7392-9EA4A71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F42B4-F7CC-0E2D-02F1-08A4426D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FA6D0-836A-4076-397D-84BC0A2A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9F965D-62C4-BC48-D1C3-5DD63424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D4C96-63D2-DACC-8800-4A59A3E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8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59FAE-C55B-A68B-41BA-1CFFB83F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A1C234-C5F1-EF6D-D7CA-DA1DD20D3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272F6C-B034-3D3D-9136-3300FFFC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5E184F-673B-9F4A-6693-EB58649D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FBBAA5-D59A-7D94-4553-6FCF7337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0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A8791-8FCD-8A69-82EA-CD7EF72B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6DAB5-D382-25F6-8342-83339D467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9B7271-35DE-7BEE-762F-7663B250B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173FEA-1A1D-863E-1F8D-15AC6E0E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2919F6-66BC-33CA-9E5A-F3E7D442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52D314-17E6-A252-7265-601510E0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5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EAE40-2943-DB84-C65B-062BE02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5FC3-1B50-E4B1-726B-172F6B0E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8597BF-3BAB-775B-429D-27EFDDFA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2D6A35-1511-6023-DB49-9528A1D4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2C06EC-E6F4-33A6-630C-22AED6E3E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4EFFCD-D8AD-F05D-76A1-1CCB98CC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705FE9-197A-921D-560F-E9ADF5D1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9F011E-8D91-C3F2-5FB4-0B729E28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07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9314E-4314-5E9B-0D45-7A5B4565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B8C01E-FDCA-D177-FE5A-B0D16EA9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004E90-3381-0CB3-FA42-507392A2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DB6C9F-E8ED-E7BD-24ED-08302DE2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3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8318F4-E17A-A6BD-BDC6-344F23C9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040B41-8168-6AB9-4D45-258D0225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2779AA-E77C-1194-621C-D476EB71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9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66585-955D-D08E-1CE0-C19FF0F4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A20A3-42E9-B325-6996-FEA43EADF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19EA92-F45A-A036-B035-A4399A007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9B31D1-A34F-4B98-B133-D4E52161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24CA0-4ADA-4B0F-4A6A-D10B4867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009B19-32E3-3A1A-4349-9871A828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7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8AB9F-39DC-2659-65B6-14A287E0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5C133A-FFD9-5EDF-F270-96FF39BD8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6DF95D-A80C-1167-4272-BE3BECC83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99DBFC-444F-D8C2-17F9-FE198A10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155-0D27-BA4B-9F55-8675BDFD576D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0FCA57-9503-10DA-8349-8C9D7D4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BEFCEF-58EF-E278-0DC4-F4137E59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F72-6A61-7949-B765-37AC7F74B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71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EA768C-EF1B-7E77-D3DD-8430C337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809305-2DA7-8C4D-2FFE-1B4B9C8FD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E04499-BD64-B8AC-005D-51FCC1A81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65489B-0F0C-1FC2-7C56-5375CDB8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LVI 2023, Wien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CC8F5-5E90-AD37-1E49-09DA3299A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EC45CE-A65A-5158-AD0B-9688E7CB6F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778978" y="6214965"/>
            <a:ext cx="1574822" cy="4876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7D4B88-81D6-E8A2-A709-AB746422B2A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38200" y="6205428"/>
            <a:ext cx="1789183" cy="5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C436E-9B74-251D-D855-F713352CC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44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Prompting The Law:</a:t>
            </a:r>
            <a:br>
              <a:rPr lang="en-CA" sz="4400" b="0" i="0">
                <a:effectLst/>
                <a:latin typeface="Calibri"/>
              </a:rPr>
            </a:br>
            <a:r>
              <a:rPr lang="en-CA" sz="3600">
                <a:effectLst/>
                <a:latin typeface="Calibri"/>
                <a:ea typeface="Aptos" panose="020B0004020202020204" pitchFamily="34" charset="0"/>
                <a:cs typeface="Times New Roman"/>
              </a:rPr>
              <a:t>Overcoming Methodological Challenges in LLM Legal Content Generation</a:t>
            </a:r>
            <a:endParaRPr lang="en-CA">
              <a:latin typeface="Aptos"/>
              <a:ea typeface="Calibri"/>
              <a:cs typeface="Calibri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9158E6-C3D3-FFF1-6F6A-3D79FB726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CA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</a:p>
          <a:p>
            <a:br>
              <a:rPr lang="fr-CA">
                <a:latin typeface="Calibri"/>
              </a:rPr>
            </a:br>
            <a:r>
              <a:rPr lang="fr-CA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Emma Elliott, VP Operations, Lexum</a:t>
            </a:r>
          </a:p>
          <a:p>
            <a:r>
              <a:rPr lang="fr-CA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Frédéric Pelletier, VP Legal Information, Lexum</a:t>
            </a:r>
            <a:br>
              <a:rPr lang="en-US">
                <a:latin typeface="Calibri"/>
              </a:rPr>
            </a:br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60AE81-681E-33BB-DCC5-8DFD7D6E5AB6}"/>
              </a:ext>
            </a:extLst>
          </p:cNvPr>
          <p:cNvSpPr txBox="1"/>
          <p:nvPr/>
        </p:nvSpPr>
        <p:spPr>
          <a:xfrm>
            <a:off x="2795476" y="5257800"/>
            <a:ext cx="6601047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LVI 2024 </a:t>
            </a:r>
            <a:r>
              <a:rPr lang="en-CA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Conference</a:t>
            </a:r>
            <a:br>
              <a:rPr lang="en-US" sz="1400">
                <a:latin typeface="Calibri"/>
              </a:rPr>
            </a:b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Limassol, Cyprus</a:t>
            </a:r>
            <a:br>
              <a:rPr lang="en-US" sz="1400">
                <a:latin typeface="Calibri"/>
              </a:rPr>
            </a:b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2024-09-27</a:t>
            </a:r>
            <a:endParaRPr lang="fr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16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83601-FB95-CFE2-7F6D-33DEE348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>
                <a:cs typeface="Calibri Light" panose="020F0302020204030204"/>
              </a:rPr>
              <a:t>When can generative AI be used?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4718B-4E66-154F-AE0F-BCAD4C24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>
                <a:cs typeface="Arial"/>
              </a:rPr>
              <a:t>Since generative AI </a:t>
            </a:r>
          </a:p>
          <a:p>
            <a:pPr lvl="1"/>
            <a:r>
              <a:rPr lang="en-CA" sz="2800">
                <a:cs typeface="Arial"/>
              </a:rPr>
              <a:t>Is merely probabilistic
Has no pretensions to the production of meaning</a:t>
            </a:r>
          </a:p>
          <a:p>
            <a:pPr lvl="1"/>
            <a:r>
              <a:rPr lang="en-CA" sz="2800">
                <a:cs typeface="Arial"/>
              </a:rPr>
              <a:t>Needs context to work properly</a:t>
            </a:r>
          </a:p>
          <a:p>
            <a:pPr marL="0" indent="0">
              <a:buNone/>
            </a:pPr>
            <a:r>
              <a:rPr lang="en-CA">
                <a:cs typeface="Arial"/>
              </a:rPr>
              <a:t>It is good at processing documents for</a:t>
            </a:r>
          </a:p>
          <a:p>
            <a:pPr lvl="1"/>
            <a:r>
              <a:rPr lang="en-CA" sz="2800">
                <a:cs typeface="Arial"/>
              </a:rPr>
              <a:t>Extracting data</a:t>
            </a:r>
          </a:p>
          <a:p>
            <a:pPr lvl="1"/>
            <a:r>
              <a:rPr lang="en-CA" sz="2800">
                <a:cs typeface="Arial"/>
              </a:rPr>
              <a:t>Summarizing</a:t>
            </a:r>
          </a:p>
          <a:p>
            <a:pPr lvl="1"/>
            <a:r>
              <a:rPr lang="en-CA" sz="2800">
                <a:cs typeface="Arial"/>
              </a:rPr>
              <a:t>Drafting text</a:t>
            </a:r>
          </a:p>
        </p:txBody>
      </p:sp>
    </p:spTree>
    <p:extLst>
      <p:ext uri="{BB962C8B-B14F-4D97-AF65-F5344CB8AC3E}">
        <p14:creationId xmlns:p14="http://schemas.microsoft.com/office/powerpoint/2010/main" val="394230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83601-FB95-CFE2-7F6D-33DEE348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>
                <a:cs typeface="Calibri Light" panose="020F0302020204030204"/>
              </a:rPr>
              <a:t>The </a:t>
            </a:r>
            <a:r>
              <a:rPr lang="en-CA" err="1">
                <a:cs typeface="Calibri Light" panose="020F0302020204030204"/>
              </a:rPr>
              <a:t>CatLII</a:t>
            </a:r>
            <a:r>
              <a:rPr lang="en-CA">
                <a:cs typeface="Calibri Light" panose="020F0302020204030204"/>
              </a:rPr>
              <a:t> pilot (2023)</a:t>
            </a:r>
          </a:p>
        </p:txBody>
      </p:sp>
      <p:pic>
        <p:nvPicPr>
          <p:cNvPr id="12" name="Espace réservé du contenu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FF857CA0-5ADD-58F8-C81F-967C156D7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412" y="1825625"/>
            <a:ext cx="7997176" cy="4351338"/>
          </a:xfrm>
        </p:spPr>
      </p:pic>
    </p:spTree>
    <p:extLst>
      <p:ext uri="{BB962C8B-B14F-4D97-AF65-F5344CB8AC3E}">
        <p14:creationId xmlns:p14="http://schemas.microsoft.com/office/powerpoint/2010/main" val="324532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E94862AE-0445-A7D3-6FE5-5B912B29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04" y="1845426"/>
            <a:ext cx="10349539" cy="445030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CD6E6B6-2DEA-9BF4-6085-66FF1269E6C7}"/>
              </a:ext>
            </a:extLst>
          </p:cNvPr>
          <p:cNvSpPr txBox="1">
            <a:spLocks/>
          </p:cNvSpPr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/>
              <a:t>2. </a:t>
            </a:r>
            <a:r>
              <a:rPr lang="en-US" kern="1200">
                <a:latin typeface="+mj-lt"/>
                <a:ea typeface="+mj-ea"/>
                <a:cs typeface="+mj-cs"/>
              </a:rPr>
              <a:t>Where is </a:t>
            </a:r>
            <a:r>
              <a:rPr lang="en-US" kern="1200" err="1">
                <a:latin typeface="+mj-lt"/>
                <a:ea typeface="+mj-ea"/>
                <a:cs typeface="+mj-cs"/>
              </a:rPr>
              <a:t>Lexum</a:t>
            </a:r>
            <a:r>
              <a:rPr lang="en-US" kern="1200">
                <a:latin typeface="+mj-lt"/>
                <a:ea typeface="+mj-ea"/>
                <a:cs typeface="+mj-cs"/>
              </a:rPr>
              <a:t> now?</a:t>
            </a:r>
            <a:endParaRPr lang="en-US" kern="1200">
              <a:latin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34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E8F227-5920-086F-35FD-3B67E489811C}"/>
              </a:ext>
            </a:extLst>
          </p:cNvPr>
          <p:cNvSpPr txBox="1">
            <a:spLocks/>
          </p:cNvSpPr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/>
              <a:t>2. </a:t>
            </a:r>
            <a:r>
              <a:rPr lang="en-US" kern="1200">
                <a:latin typeface="+mj-lt"/>
                <a:ea typeface="+mj-ea"/>
                <a:cs typeface="+mj-cs"/>
              </a:rPr>
              <a:t>Where is </a:t>
            </a:r>
            <a:r>
              <a:rPr lang="en-US" kern="1200" err="1">
                <a:latin typeface="+mj-lt"/>
                <a:ea typeface="+mj-ea"/>
                <a:cs typeface="+mj-cs"/>
              </a:rPr>
              <a:t>Lexum</a:t>
            </a:r>
            <a:r>
              <a:rPr lang="en-US" kern="1200">
                <a:latin typeface="+mj-lt"/>
                <a:ea typeface="+mj-ea"/>
                <a:cs typeface="+mj-cs"/>
              </a:rPr>
              <a:t> now?</a:t>
            </a:r>
            <a:endParaRPr lang="en-US" kern="1200">
              <a:latin typeface="+mj-lt"/>
              <a:cs typeface="Calibri Light" panose="020F0302020204030204"/>
            </a:endParaRPr>
          </a:p>
        </p:txBody>
      </p: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7F74D304-2BEB-57C1-EBAD-15D931E3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517086"/>
            <a:ext cx="11868150" cy="49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7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B2CCAF71-81D6-306A-FFC3-7691DED46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275" y="1977722"/>
            <a:ext cx="11546164" cy="3205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B69375D-983E-A2D8-7587-3E470730930C}"/>
              </a:ext>
            </a:extLst>
          </p:cNvPr>
          <p:cNvSpPr txBox="1">
            <a:spLocks/>
          </p:cNvSpPr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/>
              <a:t>2. </a:t>
            </a:r>
            <a:r>
              <a:rPr lang="en-US" kern="1200">
                <a:latin typeface="+mj-lt"/>
                <a:ea typeface="+mj-ea"/>
                <a:cs typeface="+mj-cs"/>
              </a:rPr>
              <a:t>Where is </a:t>
            </a:r>
            <a:r>
              <a:rPr lang="en-US" kern="1200" err="1">
                <a:latin typeface="+mj-lt"/>
                <a:ea typeface="+mj-ea"/>
                <a:cs typeface="+mj-cs"/>
              </a:rPr>
              <a:t>Lexum</a:t>
            </a:r>
            <a:r>
              <a:rPr lang="en-US" kern="1200">
                <a:latin typeface="+mj-lt"/>
                <a:ea typeface="+mj-ea"/>
                <a:cs typeface="+mj-cs"/>
              </a:rPr>
              <a:t> now?</a:t>
            </a:r>
            <a:endParaRPr lang="en-US" kern="1200">
              <a:latin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478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69375D-983E-A2D8-7587-3E470730930C}"/>
              </a:ext>
            </a:extLst>
          </p:cNvPr>
          <p:cNvSpPr txBox="1">
            <a:spLocks/>
          </p:cNvSpPr>
          <p:nvPr/>
        </p:nvSpPr>
        <p:spPr>
          <a:xfrm>
            <a:off x="1008184" y="174032"/>
            <a:ext cx="10175631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700"/>
              <a:t>2. </a:t>
            </a:r>
            <a:r>
              <a:rPr lang="en-US" sz="3700" kern="1200">
                <a:latin typeface="+mj-lt"/>
                <a:ea typeface="+mj-ea"/>
                <a:cs typeface="+mj-cs"/>
              </a:rPr>
              <a:t>Where is 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Lexum</a:t>
            </a:r>
            <a:r>
              <a:rPr lang="en-US" sz="3700" kern="1200">
                <a:latin typeface="+mj-lt"/>
                <a:ea typeface="+mj-ea"/>
                <a:cs typeface="+mj-cs"/>
              </a:rPr>
              <a:t> now?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B2CCAF71-81D6-306A-FFC3-7691DED4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56" y="1589692"/>
            <a:ext cx="10506754" cy="48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C8AFB64-6E26-AB37-16D3-4E912E4BAFC1}"/>
              </a:ext>
            </a:extLst>
          </p:cNvPr>
          <p:cNvSpPr txBox="1">
            <a:spLocks/>
          </p:cNvSpPr>
          <p:nvPr/>
        </p:nvSpPr>
        <p:spPr>
          <a:xfrm>
            <a:off x="838200" y="251251"/>
            <a:ext cx="10515600" cy="112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2. Where is </a:t>
            </a:r>
            <a:r>
              <a:rPr lang="en-US" err="1"/>
              <a:t>Lexum</a:t>
            </a:r>
            <a:r>
              <a:rPr lang="en-US"/>
              <a:t> now?</a:t>
            </a:r>
            <a:endParaRPr lang="en-US">
              <a:cs typeface="Calibri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19E667-C135-D3A4-6985-138F0785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76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CA" sz="2400" kern="100">
                <a:latin typeface="Calibri"/>
                <a:ea typeface="Aptos" panose="020B0004020202020204" pitchFamily="34" charset="0"/>
                <a:cs typeface="Times New Roman"/>
              </a:rPr>
              <a:t>Evolution of LLM landscape </a:t>
            </a:r>
            <a:endParaRPr lang="en-US"/>
          </a:p>
          <a:p>
            <a:pPr lvl="1">
              <a:buFont typeface="Arial" panose="02070309020205020404" pitchFamily="49" charset="0"/>
              <a:buChar char="•"/>
            </a:pPr>
            <a:r>
              <a:rPr lang="en-CA" kern="100">
                <a:latin typeface="Calibri"/>
                <a:ea typeface="Aptos" panose="020B0004020202020204" pitchFamily="34" charset="0"/>
                <a:cs typeface="Times New Roman"/>
              </a:rPr>
              <a:t>Access to LLM services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CA" kern="100">
                <a:latin typeface="Calibri"/>
                <a:cs typeface="Times New Roman"/>
              </a:rPr>
              <a:t>Costs</a:t>
            </a:r>
            <a:endParaRPr lang="en-CA"/>
          </a:p>
          <a:p>
            <a:pPr marL="0" indent="0">
              <a:buNone/>
            </a:pPr>
            <a:r>
              <a:rPr lang="en-CA" sz="2400">
                <a:latin typeface="Calibri"/>
                <a:cs typeface="Calibri"/>
              </a:rPr>
              <a:t>Company organization</a:t>
            </a:r>
          </a:p>
          <a:p>
            <a:pPr lvl="1"/>
            <a:r>
              <a:rPr lang="en-CA" kern="100">
                <a:latin typeface="Calibri"/>
                <a:cs typeface="Times New Roman"/>
              </a:rPr>
              <a:t>Dedicated IT team + close collaboration with product teams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CA" kern="100" err="1">
                <a:latin typeface="Calibri"/>
                <a:cs typeface="Times New Roman"/>
              </a:rPr>
              <a:t>LexSummary</a:t>
            </a:r>
            <a:endParaRPr lang="en-CA" kern="100">
              <a:latin typeface="Calibri"/>
              <a:cs typeface="Times New Roman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CA" kern="100">
                <a:cs typeface="Times New Roman"/>
              </a:rPr>
              <a:t>Playground</a:t>
            </a:r>
          </a:p>
          <a:p>
            <a:pPr lvl="1"/>
            <a:r>
              <a:rPr lang="en-CA" kern="100">
                <a:latin typeface="Calibri"/>
                <a:cs typeface="Times New Roman"/>
              </a:rPr>
              <a:t>Legal information analysts team</a:t>
            </a:r>
          </a:p>
          <a:p>
            <a:pPr lvl="1"/>
            <a:r>
              <a:rPr lang="en-CA" kern="100">
                <a:cs typeface="Times New Roman"/>
              </a:rPr>
              <a:t>Business model development</a:t>
            </a:r>
          </a:p>
          <a:p>
            <a:pPr lvl="1"/>
            <a:endParaRPr lang="en-CA" kern="100">
              <a:cs typeface="Times New Roman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CA" sz="2000" kern="100">
              <a:cs typeface="Times New Roman"/>
            </a:endParaRPr>
          </a:p>
          <a:p>
            <a:pPr lvl="1"/>
            <a:endParaRPr lang="en-CA" sz="2000">
              <a:cs typeface="Calibri"/>
            </a:endParaRPr>
          </a:p>
          <a:p>
            <a:pPr lvl="1"/>
            <a:endParaRPr lang="en-CA" sz="1600">
              <a:cs typeface="Calibri"/>
            </a:endParaRPr>
          </a:p>
          <a:p>
            <a:endParaRPr lang="en-CA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18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C70AD-4490-6696-5596-D863BFD8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3. Content generation workflow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AFE02-3028-6037-FD11-99BB13BA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Our starting point in late 2023</a:t>
            </a:r>
            <a:endParaRPr lang="en-US" sz="2000">
              <a:cs typeface="Calibri"/>
            </a:endParaRPr>
          </a:p>
          <a:p>
            <a:r>
              <a:rPr lang="en-US" sz="2000"/>
              <a:t>Trial-and-error approach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64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9A24C4-EAD1-D10D-796D-2C4BE84F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73"/>
            <a:ext cx="12440204" cy="65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1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C70AD-4490-6696-5596-D863BFD8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3. Content generation workflow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AFE02-3028-6037-FD11-99BB13BA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Our starting point in late 2023</a:t>
            </a:r>
            <a:endParaRPr lang="en-US" sz="2000">
              <a:cs typeface="Calibri"/>
            </a:endParaRPr>
          </a:p>
          <a:p>
            <a:r>
              <a:rPr lang="en-US" sz="2000"/>
              <a:t>Trial-and-error approach</a:t>
            </a:r>
            <a:endParaRPr lang="en-US" sz="2000">
              <a:cs typeface="Calibri"/>
            </a:endParaRPr>
          </a:p>
          <a:p>
            <a:r>
              <a:rPr lang="en-US" sz="2000"/>
              <a:t>Prompting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No foolproof prompt writing tool or technique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Clear and unambiguous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Terms of art, not newly defined concepts
Missing or unreliable information management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Context</a:t>
            </a:r>
          </a:p>
          <a:p>
            <a:pPr lvl="1"/>
            <a:r>
              <a:rPr lang="en-US" sz="2000">
                <a:cs typeface="Calibri"/>
              </a:rPr>
              <a:t>Chain of thought</a:t>
            </a:r>
          </a:p>
        </p:txBody>
      </p:sp>
    </p:spTree>
    <p:extLst>
      <p:ext uri="{BB962C8B-B14F-4D97-AF65-F5344CB8AC3E}">
        <p14:creationId xmlns:p14="http://schemas.microsoft.com/office/powerpoint/2010/main" val="27364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93563-BE9F-4558-EECC-96AA3478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Introduction</a:t>
            </a:r>
            <a:endParaRPr lang="fr-CA"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28FEA-61B5-FA6D-25C9-FBC0C4C27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CA" sz="2200">
                <a:latin typeface="Calibri"/>
                <a:ea typeface="Calibri" panose="020F0502020204030204"/>
                <a:cs typeface="Calibri"/>
              </a:rPr>
              <a:t>Where are we now with NLP?</a:t>
            </a:r>
          </a:p>
          <a:p>
            <a:pPr marL="457200" indent="-457200">
              <a:buAutoNum type="arabicPeriod"/>
            </a:pPr>
            <a:r>
              <a:rPr lang="en-CA" sz="2200">
                <a:latin typeface="Calibri"/>
                <a:ea typeface="Calibri" panose="020F0502020204030204"/>
                <a:cs typeface="Calibri"/>
              </a:rPr>
              <a:t>Where is Lexum now?</a:t>
            </a:r>
          </a:p>
          <a:p>
            <a:pPr marL="457200" indent="-457200">
              <a:buAutoNum type="arabicPeriod"/>
            </a:pPr>
            <a:r>
              <a:rPr lang="en-CA" sz="2200">
                <a:latin typeface="Calibri"/>
                <a:ea typeface="Calibri" panose="020F0502020204030204"/>
                <a:cs typeface="Calibri"/>
              </a:rPr>
              <a:t>Content generation workflows</a:t>
            </a:r>
          </a:p>
          <a:p>
            <a:pPr marL="457200" indent="-457200">
              <a:buAutoNum type="arabicPeriod"/>
            </a:pPr>
            <a:r>
              <a:rPr lang="en-CA" sz="2200">
                <a:latin typeface="Calibri"/>
                <a:ea typeface="Calibri" panose="020F0502020204030204"/>
                <a:cs typeface="Calibri"/>
              </a:rPr>
              <a:t>Production workflows</a:t>
            </a:r>
          </a:p>
          <a:p>
            <a:pPr marL="457200" indent="-457200">
              <a:buAutoNum type="arabicPeriod"/>
            </a:pPr>
            <a:r>
              <a:rPr lang="en-CA" sz="2200">
                <a:latin typeface="Calibri"/>
                <a:ea typeface="Calibri" panose="020F0502020204030204"/>
                <a:cs typeface="Calibri"/>
              </a:rPr>
              <a:t>The future</a:t>
            </a:r>
          </a:p>
          <a:p>
            <a:pPr marL="457200" indent="-457200">
              <a:buAutoNum type="arabicPeriod"/>
            </a:pPr>
            <a:r>
              <a:rPr lang="en-CA" sz="2200">
                <a:latin typeface="Calibri"/>
                <a:ea typeface="Calibri" panose="020F0502020204030204"/>
                <a:cs typeface="Calibri"/>
              </a:rPr>
              <a:t>To keep in mind</a:t>
            </a:r>
          </a:p>
          <a:p>
            <a:pPr marL="457200" indent="-457200">
              <a:buAutoNum type="arabicPeriod"/>
            </a:pPr>
            <a:endParaRPr lang="fr-CA" sz="2200">
              <a:latin typeface="Calibri"/>
              <a:ea typeface="Calibri" panose="020F0502020204030204"/>
              <a:cs typeface="Calibri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CE2A7F5-2123-0348-8C54-98FE316870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151" b="151"/>
          <a:stretch/>
        </p:blipFill>
        <p:spPr>
          <a:xfrm>
            <a:off x="6507492" y="1690688"/>
            <a:ext cx="4512603" cy="449897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69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7F0CCA-1C7E-5F04-369A-5B4A243C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5" y="897148"/>
            <a:ext cx="10390366" cy="3631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998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5F315F7-94BE-3B94-2AD3-2F5B850C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2814073"/>
            <a:ext cx="9745435" cy="3057952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647DE8-16F6-4222-C132-2DF413B9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7426"/>
            <a:ext cx="9983788" cy="182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i="1"/>
              <a:t>“This act demonstrates that the Government of Manitoba is sensitive to the hardships of disabled persons”</a:t>
            </a:r>
          </a:p>
        </p:txBody>
      </p:sp>
    </p:spTree>
    <p:extLst>
      <p:ext uri="{BB962C8B-B14F-4D97-AF65-F5344CB8AC3E}">
        <p14:creationId xmlns:p14="http://schemas.microsoft.com/office/powerpoint/2010/main" val="321023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C70AD-4490-6696-5596-D863BFD8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3. Content generation workflow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AFE02-3028-6037-FD11-99BB13BA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Our starting point in late 2023</a:t>
            </a:r>
            <a:endParaRPr lang="en-US" sz="2000">
              <a:cs typeface="Calibri"/>
            </a:endParaRPr>
          </a:p>
          <a:p>
            <a:r>
              <a:rPr lang="en-US" sz="2000"/>
              <a:t>Trial-and-error approach</a:t>
            </a:r>
            <a:endParaRPr lang="en-US" sz="2000">
              <a:cs typeface="Calibri"/>
            </a:endParaRPr>
          </a:p>
          <a:p>
            <a:r>
              <a:rPr lang="en-US" sz="2000"/>
              <a:t>Prompting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No foolproof prompt writing tool or technique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Clear and unambiguous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Terms of art, not newly defined concepts
Missing or unreliable information management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Context</a:t>
            </a:r>
          </a:p>
          <a:p>
            <a:pPr lvl="1"/>
            <a:r>
              <a:rPr lang="en-US" sz="2000">
                <a:cs typeface="Calibri"/>
              </a:rPr>
              <a:t>Chain of thought</a:t>
            </a:r>
          </a:p>
        </p:txBody>
      </p:sp>
    </p:spTree>
    <p:extLst>
      <p:ext uri="{BB962C8B-B14F-4D97-AF65-F5344CB8AC3E}">
        <p14:creationId xmlns:p14="http://schemas.microsoft.com/office/powerpoint/2010/main" val="238533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2A1B90-87E3-385B-361C-BA41AD96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96" y="1438800"/>
            <a:ext cx="11036396" cy="812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15A089-D2C0-B20B-5DC5-79DF9704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6" y="3793006"/>
            <a:ext cx="10369529" cy="1219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5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C70AD-4490-6696-5596-D863BFD8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3. Content generation workflow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AFE02-3028-6037-FD11-99BB13BA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Our starting point in late 2023</a:t>
            </a:r>
            <a:endParaRPr lang="en-US" sz="2000">
              <a:cs typeface="Calibri"/>
            </a:endParaRPr>
          </a:p>
          <a:p>
            <a:r>
              <a:rPr lang="en-US" sz="2000"/>
              <a:t>Trial-and-error approach</a:t>
            </a:r>
            <a:endParaRPr lang="en-US" sz="2000">
              <a:cs typeface="Calibri"/>
            </a:endParaRPr>
          </a:p>
          <a:p>
            <a:r>
              <a:rPr lang="en-US" sz="2000"/>
              <a:t>Prompting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No foolproof prompt writing tool or technique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Clear and unambiguous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Terms of art, not newly defined concepts
Missing or unreliable information management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Context</a:t>
            </a:r>
          </a:p>
          <a:p>
            <a:pPr lvl="1"/>
            <a:r>
              <a:rPr lang="en-US" sz="2000">
                <a:cs typeface="Calibri"/>
              </a:rPr>
              <a:t>Chain of thought</a:t>
            </a:r>
          </a:p>
        </p:txBody>
      </p:sp>
    </p:spTree>
    <p:extLst>
      <p:ext uri="{BB962C8B-B14F-4D97-AF65-F5344CB8AC3E}">
        <p14:creationId xmlns:p14="http://schemas.microsoft.com/office/powerpoint/2010/main" val="422177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FB9E77-6D11-266E-F8F6-946CC9CA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5" y="2024744"/>
            <a:ext cx="11882032" cy="2612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24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C70AD-4490-6696-5596-D863BFD8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3. Content generation workflow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AFE02-3028-6037-FD11-99BB13BA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Our starting point in late 2023</a:t>
            </a:r>
            <a:endParaRPr lang="en-US" sz="2000">
              <a:cs typeface="Calibri"/>
            </a:endParaRPr>
          </a:p>
          <a:p>
            <a:r>
              <a:rPr lang="en-US" sz="2000"/>
              <a:t>Trial-and-error approach</a:t>
            </a:r>
            <a:endParaRPr lang="en-US" sz="2000">
              <a:cs typeface="Calibri"/>
            </a:endParaRPr>
          </a:p>
          <a:p>
            <a:r>
              <a:rPr lang="en-US" sz="2000"/>
              <a:t>Prompting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No foolproof prompt writing tool or technique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Clear and unambiguous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Terms of art, not newly defined concepts
Missing or unreliable information management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Context</a:t>
            </a:r>
          </a:p>
          <a:p>
            <a:pPr lvl="1"/>
            <a:r>
              <a:rPr lang="en-US" sz="2000">
                <a:cs typeface="Calibri"/>
              </a:rPr>
              <a:t>Chain of thought</a:t>
            </a:r>
          </a:p>
          <a:p>
            <a:r>
              <a:rPr lang="en-US" sz="2000"/>
              <a:t>A rigorous content generation workflow must be implemented</a:t>
            </a:r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13518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1DCAC-0EEB-7EBC-AC15-AF91A895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3. Content generation workflow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F6077-5225-815A-8EA3-2F777917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66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CA" sz="2400">
                <a:latin typeface="Calibri"/>
                <a:cs typeface="Calibri"/>
              </a:rPr>
              <a:t>1. </a:t>
            </a:r>
            <a:r>
              <a:rPr lang="en-US" sz="2400">
                <a:latin typeface="Calibri"/>
                <a:cs typeface="Calibri"/>
              </a:rPr>
              <a:t>Determination of the expected content and format
2. Writing the prompt and preliminary testing
3. Project-specific testing</a:t>
            </a:r>
          </a:p>
          <a:p>
            <a:pPr lvl="1"/>
            <a:r>
              <a:rPr lang="en-US">
                <a:latin typeface="Calibri"/>
                <a:cs typeface="Calibri"/>
              </a:rPr>
              <a:t>Terms to monitor</a:t>
            </a:r>
          </a:p>
          <a:p>
            <a:pPr lvl="1"/>
            <a:r>
              <a:rPr lang="en-US">
                <a:latin typeface="Calibri"/>
                <a:cs typeface="Calibri"/>
              </a:rPr>
              <a:t>Validations</a:t>
            </a:r>
          </a:p>
          <a:p>
            <a:pPr lvl="1"/>
            <a:r>
              <a:rPr lang="en-US">
                <a:latin typeface="Calibri"/>
                <a:cs typeface="Calibri"/>
              </a:rPr>
              <a:t>Post-processing</a:t>
            </a:r>
          </a:p>
          <a:p>
            <a:pPr marL="0" indent="0">
              <a:buNone/>
            </a:pPr>
            <a:r>
              <a:rPr lang="en-US" sz="2400">
                <a:latin typeface="Calibri"/>
                <a:cs typeface="Calibri"/>
              </a:rPr>
              <a:t>4. Setting up the product-specific workflow</a:t>
            </a:r>
          </a:p>
          <a:p>
            <a:pPr marL="0" indent="0">
              <a:buNone/>
            </a:pPr>
            <a:r>
              <a:rPr lang="en-US" sz="2400">
                <a:latin typeface="Calibri"/>
                <a:cs typeface="Calibri"/>
              </a:rPr>
              <a:t>5. Simulation of the production launch</a:t>
            </a:r>
          </a:p>
          <a:p>
            <a:pPr lvl="1"/>
            <a:r>
              <a:rPr lang="en-US">
                <a:latin typeface="Calibri"/>
                <a:cs typeface="Calibri"/>
              </a:rPr>
              <a:t>Detect monitored terms</a:t>
            </a:r>
          </a:p>
          <a:p>
            <a:pPr lvl="1"/>
            <a:r>
              <a:rPr lang="en-US">
                <a:latin typeface="Calibri"/>
                <a:cs typeface="Calibri"/>
              </a:rPr>
              <a:t>Back to step 2 and 3 as needed</a:t>
            </a:r>
          </a:p>
          <a:p>
            <a:pPr marL="0" indent="0">
              <a:buNone/>
            </a:pPr>
            <a:r>
              <a:rPr lang="en-US" sz="2400">
                <a:latin typeface="Calibri"/>
                <a:cs typeface="Calibri"/>
              </a:rPr>
              <a:t>6. Monitoring ongoing and past generations</a:t>
            </a:r>
            <a:endParaRPr lang="en-CA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617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F9AB5-3E86-7084-AAE6-5CE16D79E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172B4D"/>
                </a:solidFill>
                <a:latin typeface="Calibri"/>
                <a:cs typeface="Calibri"/>
              </a:rPr>
              <a:t>Integration of AI generated content into different publication platforms</a:t>
            </a:r>
          </a:p>
          <a:p>
            <a:pPr lvl="1"/>
            <a:r>
              <a:rPr lang="en-US" err="1">
                <a:solidFill>
                  <a:srgbClr val="172B4D"/>
                </a:solidFill>
                <a:latin typeface="Calibri"/>
                <a:cs typeface="Calibri"/>
              </a:rPr>
              <a:t>CanLII</a:t>
            </a:r>
            <a:r>
              <a:rPr lang="en-US">
                <a:solidFill>
                  <a:srgbClr val="172B4D"/>
                </a:solidFill>
                <a:latin typeface="Calibri"/>
                <a:cs typeface="Calibri"/>
              </a:rPr>
              <a:t> --&gt; case law publication platform (NED), legislation publication platform (Justinien)</a:t>
            </a:r>
          </a:p>
          <a:p>
            <a:pPr lvl="1"/>
            <a:r>
              <a:rPr lang="en-US" err="1">
                <a:solidFill>
                  <a:srgbClr val="172B4D"/>
                </a:solidFill>
                <a:latin typeface="Calibri"/>
                <a:cs typeface="Calibri"/>
              </a:rPr>
              <a:t>Decisia</a:t>
            </a:r>
            <a:r>
              <a:rPr lang="en-US">
                <a:solidFill>
                  <a:srgbClr val="172B4D"/>
                </a:solidFill>
                <a:latin typeface="Calibri"/>
                <a:cs typeface="Calibri"/>
              </a:rPr>
              <a:t> --&gt; SaaS publication platform</a:t>
            </a:r>
          </a:p>
          <a:p>
            <a:pPr marL="0" indent="0">
              <a:buNone/>
            </a:pPr>
            <a:r>
              <a:rPr lang="en-US" sz="2400">
                <a:solidFill>
                  <a:srgbClr val="172B4D"/>
                </a:solidFill>
                <a:latin typeface="Calibri"/>
                <a:cs typeface="Calibri"/>
              </a:rPr>
              <a:t>IT workflow design and validation processes that consider the needs of system users (“editors”)</a:t>
            </a:r>
          </a:p>
          <a:p>
            <a:pPr lvl="1"/>
            <a:r>
              <a:rPr lang="en-US" err="1">
                <a:solidFill>
                  <a:srgbClr val="172B4D"/>
                </a:solidFill>
                <a:latin typeface="Calibri"/>
                <a:cs typeface="Calibri"/>
              </a:rPr>
              <a:t>CanLII</a:t>
            </a:r>
            <a:r>
              <a:rPr lang="en-US">
                <a:solidFill>
                  <a:srgbClr val="172B4D"/>
                </a:solidFill>
                <a:latin typeface="Calibri"/>
                <a:cs typeface="Calibri"/>
              </a:rPr>
              <a:t> --&gt; heavy on business logic</a:t>
            </a:r>
          </a:p>
          <a:p>
            <a:pPr lvl="1"/>
            <a:r>
              <a:rPr lang="en-US" err="1">
                <a:solidFill>
                  <a:srgbClr val="172B4D"/>
                </a:solidFill>
                <a:latin typeface="Calibri"/>
                <a:cs typeface="Calibri"/>
              </a:rPr>
              <a:t>Decisia</a:t>
            </a:r>
            <a:r>
              <a:rPr lang="en-US">
                <a:solidFill>
                  <a:srgbClr val="172B4D"/>
                </a:solidFill>
                <a:latin typeface="Calibri"/>
                <a:cs typeface="Calibri"/>
              </a:rPr>
              <a:t> --&gt; more agnostic and flexible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AA5343-F9AD-9DE8-53F4-5E463D0F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CA"/>
              <a:t>4. </a:t>
            </a:r>
            <a:r>
              <a:rPr lang="en-CA">
                <a:latin typeface="Calibri Light"/>
                <a:cs typeface="Calibri Light"/>
              </a:rPr>
              <a:t>Production workflows</a:t>
            </a:r>
          </a:p>
        </p:txBody>
      </p:sp>
    </p:spTree>
    <p:extLst>
      <p:ext uri="{BB962C8B-B14F-4D97-AF65-F5344CB8AC3E}">
        <p14:creationId xmlns:p14="http://schemas.microsoft.com/office/powerpoint/2010/main" val="84185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F9AB5-3E86-7084-AAE6-5CE16D79E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172B4D"/>
                </a:solidFill>
                <a:cs typeface="Calibri"/>
              </a:rPr>
              <a:t>Deployment </a:t>
            </a:r>
          </a:p>
          <a:p>
            <a:pPr marL="914400" lvl="1" indent="-342900"/>
            <a:r>
              <a:rPr lang="en-US">
                <a:solidFill>
                  <a:srgbClr val="172B4D"/>
                </a:solidFill>
                <a:cs typeface="Calibri"/>
              </a:rPr>
              <a:t>gradual roll-out vs. hard switch</a:t>
            </a:r>
          </a:p>
          <a:p>
            <a:pPr marL="914400" lvl="1" indent="-342900"/>
            <a:r>
              <a:rPr lang="en-US">
                <a:solidFill>
                  <a:srgbClr val="172B4D"/>
                </a:solidFill>
                <a:cs typeface="Calibri"/>
              </a:rPr>
              <a:t>demo environment necessary or not</a:t>
            </a:r>
          </a:p>
          <a:p>
            <a:pPr marL="914400" lvl="1" indent="-342900"/>
            <a:r>
              <a:rPr lang="en-US">
                <a:solidFill>
                  <a:srgbClr val="172B4D"/>
                </a:solidFill>
                <a:cs typeface="Calibri"/>
              </a:rPr>
              <a:t>invoicing and reporting mechanisms</a:t>
            </a:r>
          </a:p>
          <a:p>
            <a:pPr marL="914400" lvl="1" indent="-342900"/>
            <a:r>
              <a:rPr lang="en-US">
                <a:solidFill>
                  <a:srgbClr val="172B4D"/>
                </a:solidFill>
                <a:cs typeface="Calibri"/>
              </a:rPr>
              <a:t>training and support services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>
                <a:solidFill>
                  <a:srgbClr val="172B4D"/>
                </a:solidFill>
                <a:cs typeface="Calibri"/>
              </a:rPr>
              <a:t>Post-deployment considerations</a:t>
            </a:r>
          </a:p>
          <a:p>
            <a:pPr marL="0" indent="0">
              <a:buNone/>
            </a:pPr>
            <a:endParaRPr lang="en-US" sz="2400">
              <a:solidFill>
                <a:srgbClr val="172B4D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rgbClr val="172B4D"/>
              </a:solidFill>
              <a:cs typeface="Calibri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AA5343-F9AD-9DE8-53F4-5E463D0F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CA"/>
              <a:t>4. </a:t>
            </a:r>
            <a:r>
              <a:rPr lang="en-CA">
                <a:latin typeface="Calibri Light"/>
                <a:cs typeface="Calibri Light"/>
              </a:rPr>
              <a:t>Production workflows</a:t>
            </a:r>
          </a:p>
        </p:txBody>
      </p:sp>
    </p:spTree>
    <p:extLst>
      <p:ext uri="{BB962C8B-B14F-4D97-AF65-F5344CB8AC3E}">
        <p14:creationId xmlns:p14="http://schemas.microsoft.com/office/powerpoint/2010/main" val="32671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93563-BE9F-4558-EECC-96AA3478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buAutoNum type="arabicPeriod"/>
            </a:pPr>
            <a:r>
              <a:rPr lang="en-US">
                <a:cs typeface="Calibri"/>
              </a:rPr>
              <a:t>Where are we now with NLP?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28FEA-61B5-FA6D-25C9-FBC0C4C2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Natural Language Processing (NLP) milestones</a:t>
            </a:r>
          </a:p>
          <a:p>
            <a:pPr lvl="1"/>
            <a:r>
              <a:rPr lang="en-US" sz="2800">
                <a:cs typeface="Calibri"/>
              </a:rPr>
              <a:t>1950–1980: Symbolic (rules-based learning)</a:t>
            </a:r>
          </a:p>
          <a:p>
            <a:pPr lvl="1"/>
            <a:r>
              <a:rPr lang="en-US" sz="2800">
                <a:cs typeface="Calibri"/>
              </a:rPr>
              <a:t>1980–2000: Statistical (</a:t>
            </a:r>
            <a:r>
              <a:rPr lang="en-CA" sz="2800">
                <a:cs typeface="Calibri"/>
              </a:rPr>
              <a:t>learning from data)</a:t>
            </a:r>
            <a:endParaRPr lang="en-US" sz="2800"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2000–2017: Neural networks (deep learning)</a:t>
            </a:r>
          </a:p>
          <a:p>
            <a:pPr lvl="2"/>
            <a:r>
              <a:rPr lang="en-US" sz="2400">
                <a:cs typeface="Calibri"/>
              </a:rPr>
              <a:t>“Embeddings”</a:t>
            </a:r>
          </a:p>
          <a:p>
            <a:pPr lvl="2"/>
            <a:r>
              <a:rPr lang="en-US" sz="2400">
                <a:cs typeface="Calibri"/>
              </a:rPr>
              <a:t>“Parameters”</a:t>
            </a:r>
          </a:p>
          <a:p>
            <a:pPr lvl="1"/>
            <a:r>
              <a:rPr lang="en-CA" sz="2800">
                <a:cs typeface="Calibri"/>
              </a:rPr>
              <a:t>2017–Present: Transformer (parallel processing)</a:t>
            </a:r>
          </a:p>
          <a:p>
            <a:pPr marL="457200" lvl="1" indent="0">
              <a:buNone/>
            </a:pPr>
            <a:br>
              <a:rPr lang="en-CA" sz="2800">
                <a:cs typeface="Calibri"/>
              </a:rPr>
            </a:br>
            <a:endParaRPr lang="en-CA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5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6A42F-2C42-6716-F60A-4408E433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>
                <a:ea typeface="Aptos" panose="020B0004020202020204" pitchFamily="34" charset="0"/>
                <a:cs typeface="Times New Roman"/>
              </a:rPr>
              <a:t>5. The future</a:t>
            </a:r>
            <a:endParaRPr lang="en-CA">
              <a:cs typeface="Times New Roman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0C48F-5BE7-0FCC-DFDA-6AE0638C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alibri"/>
                <a:cs typeface="Arial"/>
              </a:rPr>
              <a:t>LLM with fine-tuning</a:t>
            </a:r>
          </a:p>
          <a:p>
            <a:pPr lvl="1"/>
            <a:r>
              <a:rPr lang="en-US" sz="2800">
                <a:latin typeface="Calibri"/>
                <a:cs typeface="Arial"/>
              </a:rPr>
              <a:t>Provide the LLM with 50-100 actual examples in addition to its context window</a:t>
            </a:r>
          </a:p>
          <a:p>
            <a:pPr lvl="1"/>
            <a:r>
              <a:rPr lang="en-US" sz="2800">
                <a:latin typeface="Calibri"/>
                <a:cs typeface="Arial"/>
              </a:rPr>
              <a:t>More control over the generated content, with simpler prompts</a:t>
            </a:r>
          </a:p>
          <a:p>
            <a:pPr marL="457200" lvl="1" indent="0">
              <a:buNone/>
            </a:pPr>
            <a:endParaRPr lang="en-US" sz="2800">
              <a:latin typeface="Calibri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err="1">
                <a:latin typeface="Calibri"/>
                <a:cs typeface="Arial"/>
              </a:rPr>
              <a:t>MLOps</a:t>
            </a:r>
            <a:r>
              <a:rPr lang="en-US" sz="2800">
                <a:latin typeface="Calibri"/>
                <a:cs typeface="Arial"/>
              </a:rPr>
              <a:t> – LLM Monitoring and Observability</a:t>
            </a:r>
          </a:p>
          <a:p>
            <a:pPr lvl="1"/>
            <a:r>
              <a:rPr lang="en-US" sz="2800">
                <a:latin typeface="Calibri"/>
                <a:cs typeface="Arial"/>
              </a:rPr>
              <a:t>Using an LLM to assess the quality of what it produces</a:t>
            </a:r>
          </a:p>
          <a:p>
            <a:pPr lvl="1"/>
            <a:r>
              <a:rPr lang="en-US" sz="2800">
                <a:latin typeface="Calibri"/>
                <a:cs typeface="Arial"/>
              </a:rPr>
              <a:t>Letting the LLM improve and adjust the prompting by itself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086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93563-BE9F-4558-EECC-96AA3478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 panose="020F0302020204030204"/>
              </a:rPr>
              <a:t>6. To keep in mind</a:t>
            </a:r>
            <a:endParaRPr lang="fr-CA">
              <a:cs typeface="Calibri Light" panose="020F03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28FEA-61B5-FA6D-25C9-FBC0C4C2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>
                <a:solidFill>
                  <a:srgbClr val="202122"/>
                </a:solidFill>
                <a:latin typeface="Calibri"/>
                <a:cs typeface="Arial"/>
              </a:rPr>
              <a:t>Content produced by a generative AI system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>
                <a:solidFill>
                  <a:srgbClr val="202122"/>
                </a:solidFill>
                <a:latin typeface="Calibri"/>
                <a:cs typeface="Arial"/>
              </a:rPr>
              <a:t>Is not in itself meaningful; it consists of a series of statistically probable words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>
                <a:solidFill>
                  <a:srgbClr val="202122"/>
                </a:solidFill>
                <a:latin typeface="Calibri"/>
                <a:cs typeface="Arial"/>
              </a:rPr>
              <a:t>May appear accurate and truthful at first glance, while being biased, incomplete, erroneous, or even false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>
                <a:solidFill>
                  <a:srgbClr val="202122"/>
                </a:solidFill>
                <a:latin typeface="Calibri"/>
                <a:cs typeface="Arial"/>
              </a:rPr>
              <a:t>To properly use a generative AI system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>
                <a:solidFill>
                  <a:srgbClr val="202122"/>
                </a:solidFill>
                <a:latin typeface="Calibri"/>
                <a:cs typeface="Arial"/>
              </a:rPr>
              <a:t>Choosing the right tool for professional use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>
                <a:solidFill>
                  <a:srgbClr val="202122"/>
                </a:solidFill>
                <a:latin typeface="Calibri"/>
                <a:cs typeface="Arial"/>
              </a:rPr>
              <a:t>Provide clear, precise instructions and context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>
                <a:solidFill>
                  <a:srgbClr val="202122"/>
                </a:solidFill>
                <a:latin typeface="Calibri"/>
                <a:cs typeface="Arial"/>
              </a:rPr>
              <a:t>Experiment, "play" with the tool to learn its limits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>
                <a:solidFill>
                  <a:srgbClr val="202122"/>
                </a:solidFill>
                <a:latin typeface="Calibri"/>
                <a:cs typeface="Arial"/>
              </a:rPr>
              <a:t>Keep humans involved!</a:t>
            </a:r>
            <a:endParaRPr lang="fr-CA" sz="2800">
              <a:solidFill>
                <a:srgbClr val="202122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82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F360B5F1-3038-06FE-BB5A-684D0440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93563-BE9F-4558-EECC-96AA3478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buAutoNum type="arabicPeriod"/>
            </a:pPr>
            <a:r>
              <a:rPr lang="en-US">
                <a:cs typeface="Calibri"/>
              </a:rPr>
              <a:t>Where are we now with NLP?</a:t>
            </a:r>
            <a:endParaRPr lang="fr-CA"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28FEA-61B5-FA6D-25C9-FBC0C4C2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Natural Language Processing (NLP) milestones</a:t>
            </a:r>
          </a:p>
          <a:p>
            <a:pPr lvl="1"/>
            <a:r>
              <a:rPr lang="en-US" sz="2800">
                <a:cs typeface="Calibri"/>
              </a:rPr>
              <a:t>1950–1980: Symbolic (rules-based learning)</a:t>
            </a:r>
          </a:p>
          <a:p>
            <a:pPr lvl="1"/>
            <a:r>
              <a:rPr lang="en-US" sz="2800">
                <a:cs typeface="Calibri"/>
              </a:rPr>
              <a:t>1980–2000: Statistical (</a:t>
            </a:r>
            <a:r>
              <a:rPr lang="en-CA" sz="2800">
                <a:cs typeface="Calibri"/>
              </a:rPr>
              <a:t>learning from data)</a:t>
            </a:r>
            <a:endParaRPr lang="en-US" sz="2800"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2000–2017: Neural networks (deep learning)</a:t>
            </a:r>
          </a:p>
          <a:p>
            <a:pPr lvl="2"/>
            <a:r>
              <a:rPr lang="en-US" sz="2400">
                <a:cs typeface="Calibri"/>
              </a:rPr>
              <a:t>“Embeddings”</a:t>
            </a:r>
          </a:p>
          <a:p>
            <a:pPr lvl="2"/>
            <a:r>
              <a:rPr lang="en-US" sz="2400">
                <a:cs typeface="Calibri"/>
              </a:rPr>
              <a:t>“Parameters”</a:t>
            </a:r>
          </a:p>
          <a:p>
            <a:pPr lvl="1"/>
            <a:r>
              <a:rPr lang="en-CA" sz="2800">
                <a:cs typeface="Calibri"/>
              </a:rPr>
              <a:t>2017–Present: Transformer (parallel processing)</a:t>
            </a:r>
          </a:p>
          <a:p>
            <a:pPr lvl="2"/>
            <a:r>
              <a:rPr lang="en-CA" sz="2400">
                <a:cs typeface="Calibri"/>
              </a:rPr>
              <a:t>“Context window”</a:t>
            </a:r>
          </a:p>
        </p:txBody>
      </p:sp>
    </p:spTree>
    <p:extLst>
      <p:ext uri="{BB962C8B-B14F-4D97-AF65-F5344CB8AC3E}">
        <p14:creationId xmlns:p14="http://schemas.microsoft.com/office/powerpoint/2010/main" val="645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FE6C84-7423-FCA5-1170-20A79B42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31" y="0"/>
            <a:ext cx="750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DEAFBA-96B7-B9B3-0CF4-66D3070F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59" y="0"/>
            <a:ext cx="7451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D1880-24D1-2F9A-88C2-39A0B998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err="1">
                <a:cs typeface="Calibri Light" panose="020F0302020204030204"/>
              </a:rPr>
              <a:t>Capability</a:t>
            </a:r>
            <a:r>
              <a:rPr lang="fr-CA">
                <a:cs typeface="Calibri Light" panose="020F0302020204030204"/>
              </a:rPr>
              <a:t> of </a:t>
            </a:r>
            <a:r>
              <a:rPr lang="fr-CA" err="1">
                <a:cs typeface="Calibri Light" panose="020F0302020204030204"/>
              </a:rPr>
              <a:t>generative</a:t>
            </a:r>
            <a:r>
              <a:rPr lang="fr-CA">
                <a:cs typeface="Calibri Light" panose="020F0302020204030204"/>
              </a:rPr>
              <a:t> AI</a:t>
            </a:r>
            <a:endParaRPr lang="en-CA">
              <a:cs typeface="Calibri Light" panose="020F0302020204030204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877A2E6-E21C-2A7D-7784-8FBA8FC22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70640"/>
              </p:ext>
            </p:extLst>
          </p:nvPr>
        </p:nvGraphicFramePr>
        <p:xfrm>
          <a:off x="838200" y="1825625"/>
          <a:ext cx="10515597" cy="39060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2819">
                  <a:extLst>
                    <a:ext uri="{9D8B030D-6E8A-4147-A177-3AD203B41FA5}">
                      <a16:colId xmlns:a16="http://schemas.microsoft.com/office/drawing/2014/main" val="286921643"/>
                    </a:ext>
                  </a:extLst>
                </a:gridCol>
                <a:gridCol w="2216989">
                  <a:extLst>
                    <a:ext uri="{9D8B030D-6E8A-4147-A177-3AD203B41FA5}">
                      <a16:colId xmlns:a16="http://schemas.microsoft.com/office/drawing/2014/main" val="2273500470"/>
                    </a:ext>
                  </a:extLst>
                </a:gridCol>
                <a:gridCol w="2925789">
                  <a:extLst>
                    <a:ext uri="{9D8B030D-6E8A-4147-A177-3AD203B41FA5}">
                      <a16:colId xmlns:a16="http://schemas.microsoft.com/office/drawing/2014/main" val="1925922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Year/Models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Context window (tokens)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15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2018 – Google BERT</a:t>
                      </a:r>
                      <a:b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(Bidirectional Encoder Representations from Transformers)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110–340 million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46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2019 – OpenAI GPT-2</a:t>
                      </a:r>
                      <a:b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(Generative Pre-trained Transformer 2)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1.5 billion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1,024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65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2020 – OpenAI GPT-3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175 billion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2,048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89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2022 – GPT-3.5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175 billion (unconfirmed)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4,096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71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2023-03 – GPT-4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1+ trillon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8,192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70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2023-03 – GPT-4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(undisclosed)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32,048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65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2023-09  – Anthropic Claude 2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70 billion (unconfirmed)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100,000+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30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2023-11 – GPT-4 Turbo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1.8 trillion</a:t>
                      </a:r>
                      <a:endParaRPr lang="fr-C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128,000</a:t>
                      </a:r>
                      <a:endParaRPr lang="fr-CA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11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4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83CFD860-FC29-7610-56C6-38256943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07" y="0"/>
            <a:ext cx="9265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 Office</vt:lpstr>
      <vt:lpstr>Prompting The Law: Overcoming Methodological Challenges in LLM Legal Content Generation</vt:lpstr>
      <vt:lpstr>Introduction</vt:lpstr>
      <vt:lpstr>Where are we now with NLP?</vt:lpstr>
      <vt:lpstr>PowerPoint Presentation</vt:lpstr>
      <vt:lpstr>Where are we now with NLP?</vt:lpstr>
      <vt:lpstr>PowerPoint Presentation</vt:lpstr>
      <vt:lpstr>PowerPoint Presentation</vt:lpstr>
      <vt:lpstr>Capability of generative AI</vt:lpstr>
      <vt:lpstr>PowerPoint Presentation</vt:lpstr>
      <vt:lpstr>When can generative AI be used?</vt:lpstr>
      <vt:lpstr>The CatLII pilot (2023)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Content generation workflow</vt:lpstr>
      <vt:lpstr>PowerPoint Presentation</vt:lpstr>
      <vt:lpstr>3. Content generation workflow</vt:lpstr>
      <vt:lpstr>PowerPoint Presentation</vt:lpstr>
      <vt:lpstr>PowerPoint Presentation</vt:lpstr>
      <vt:lpstr>3. Content generation workflow</vt:lpstr>
      <vt:lpstr>PowerPoint Presentation</vt:lpstr>
      <vt:lpstr>3. Content generation workflow</vt:lpstr>
      <vt:lpstr>PowerPoint Presentation</vt:lpstr>
      <vt:lpstr>3. Content generation workflow</vt:lpstr>
      <vt:lpstr>3. Content generation workflow</vt:lpstr>
      <vt:lpstr>4. Production workflows</vt:lpstr>
      <vt:lpstr>4. Production workflows</vt:lpstr>
      <vt:lpstr>5. The future</vt:lpstr>
      <vt:lpstr>6. To keep in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2024-04-25T02:14:44Z</dcterms:created>
  <dcterms:modified xsi:type="dcterms:W3CDTF">2024-09-27T08:44:30Z</dcterms:modified>
</cp:coreProperties>
</file>