
<file path=[Content_Types].xml><?xml version="1.0" encoding="utf-8"?>
<Types xmlns="http://schemas.openxmlformats.org/package/2006/content-types">
  <Default Extension="emf" ContentType="image/x-emf"/>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8"/>
  </p:notesMasterIdLst>
  <p:sldIdLst>
    <p:sldId id="256" r:id="rId2"/>
    <p:sldId id="257" r:id="rId3"/>
    <p:sldId id="261" r:id="rId4"/>
    <p:sldId id="262" r:id="rId5"/>
    <p:sldId id="263" r:id="rId6"/>
    <p:sldId id="264" r:id="rId7"/>
    <p:sldId id="265" r:id="rId8"/>
    <p:sldId id="266" r:id="rId9"/>
    <p:sldId id="267" r:id="rId10"/>
    <p:sldId id="258" r:id="rId11"/>
    <p:sldId id="270" r:id="rId12"/>
    <p:sldId id="259" r:id="rId13"/>
    <p:sldId id="260" r:id="rId14"/>
    <p:sldId id="275" r:id="rId15"/>
    <p:sldId id="276" r:id="rId16"/>
    <p:sldId id="277" r:id="rId17"/>
    <p:sldId id="278" r:id="rId18"/>
    <p:sldId id="279" r:id="rId19"/>
    <p:sldId id="280" r:id="rId20"/>
    <p:sldId id="281" r:id="rId21"/>
    <p:sldId id="282" r:id="rId22"/>
    <p:sldId id="283" r:id="rId23"/>
    <p:sldId id="284" r:id="rId24"/>
    <p:sldId id="285" r:id="rId25"/>
    <p:sldId id="271" r:id="rId26"/>
    <p:sldId id="272" r:id="rId27"/>
    <p:sldId id="273" r:id="rId28"/>
    <p:sldId id="274" r:id="rId29"/>
    <p:sldId id="286" r:id="rId30"/>
    <p:sldId id="287" r:id="rId31"/>
    <p:sldId id="288" r:id="rId32"/>
    <p:sldId id="289" r:id="rId33"/>
    <p:sldId id="290" r:id="rId34"/>
    <p:sldId id="291" r:id="rId35"/>
    <p:sldId id="292" r:id="rId36"/>
    <p:sldId id="268"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9"/>
    <p:restoredTop sz="96327"/>
  </p:normalViewPr>
  <p:slideViewPr>
    <p:cSldViewPr snapToGrid="0" snapToObjects="1">
      <p:cViewPr varScale="1">
        <p:scale>
          <a:sx n="127" d="100"/>
          <a:sy n="127" d="100"/>
        </p:scale>
        <p:origin x="59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CY"/>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0CABFD-7E73-A94E-BBDF-A333A17FB2AC}" type="datetimeFigureOut">
              <a:rPr lang="el-CY" smtClean="0"/>
              <a:t>9/27/24</a:t>
            </a:fld>
            <a:endParaRPr lang="el-CY"/>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CY"/>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CY"/>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CY"/>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5701DF-03F1-8442-9B24-2D020D70BC00}" type="slidenum">
              <a:rPr lang="el-CY" smtClean="0"/>
              <a:t>‹#›</a:t>
            </a:fld>
            <a:endParaRPr lang="el-CY"/>
          </a:p>
        </p:txBody>
      </p:sp>
    </p:spTree>
    <p:extLst>
      <p:ext uri="{BB962C8B-B14F-4D97-AF65-F5344CB8AC3E}">
        <p14:creationId xmlns:p14="http://schemas.microsoft.com/office/powerpoint/2010/main" val="3842932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9/27/24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4AC4AD-6599-2744-A5D6-6BBC17108C38}" type="datetime1">
              <a:rPr lang="en-US" smtClean="0"/>
              <a:t>9/27/24</a:t>
            </a:fld>
            <a:endParaRPr lang="en-US" dirty="0"/>
          </a:p>
        </p:txBody>
      </p:sp>
      <p:sp>
        <p:nvSpPr>
          <p:cNvPr id="6" name="Footer Placeholder 5"/>
          <p:cNvSpPr>
            <a:spLocks noGrp="1"/>
          </p:cNvSpPr>
          <p:nvPr>
            <p:ph type="ftr" sz="quarter" idx="11"/>
          </p:nvPr>
        </p:nvSpPr>
        <p:spPr/>
        <p:txBody>
          <a:bodyPr/>
          <a:lstStyle/>
          <a:p>
            <a:r>
              <a:rPr lang="en-US"/>
              <a:t>CyECLI is co-funded by the EU</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56292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9/27/24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9/27/24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9/27/24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9/27/24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9/27/24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9/27/24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cylaw.org/cgi-bin/open.pl?file=/apofaseis/aad/meros_1/2013/1-201312-63-10.htm" TargetMode="External"/><Relationship Id="rId2" Type="http://schemas.openxmlformats.org/officeDocument/2006/relationships/hyperlink" Target="http://www.cylaw.org/cgi-bin/open.pl?file=/apofaseis/aad/meros_1/2005/rep/2005_1_1293.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cylaw.org/cgi-bin/open.pl?file=/apofaseis/aad/meros_1/2017/1-201701-334-11etc.ht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cylaw.org/cgi-bin/open.pl?file=/apofaseis/aad/meros_1/2017/1-201701-154-16.ht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4878C8-CF7A-F54F-9A0E-9E8F7C6C1A93}"/>
              </a:ext>
            </a:extLst>
          </p:cNvPr>
          <p:cNvSpPr>
            <a:spLocks noGrp="1"/>
          </p:cNvSpPr>
          <p:nvPr>
            <p:ph type="ctrTitle"/>
          </p:nvPr>
        </p:nvSpPr>
        <p:spPr/>
        <p:txBody>
          <a:bodyPr/>
          <a:lstStyle/>
          <a:p>
            <a:r>
              <a:rPr lang="en-US" sz="4800" dirty="0"/>
              <a:t>Legal Information and the Oracles of the Law</a:t>
            </a:r>
            <a:endParaRPr lang="el-GR" sz="4800" dirty="0"/>
          </a:p>
        </p:txBody>
      </p:sp>
      <p:sp>
        <p:nvSpPr>
          <p:cNvPr id="3" name="Υπότιτλος 2">
            <a:extLst>
              <a:ext uri="{FF2B5EF4-FFF2-40B4-BE49-F238E27FC236}">
                <a16:creationId xmlns:a16="http://schemas.microsoft.com/office/drawing/2014/main" id="{883ADAAE-4094-E144-A6AA-C05ADD7AD301}"/>
              </a:ext>
            </a:extLst>
          </p:cNvPr>
          <p:cNvSpPr>
            <a:spLocks noGrp="1"/>
          </p:cNvSpPr>
          <p:nvPr>
            <p:ph type="subTitle" idx="1"/>
          </p:nvPr>
        </p:nvSpPr>
        <p:spPr/>
        <p:txBody>
          <a:bodyPr/>
          <a:lstStyle/>
          <a:p>
            <a:r>
              <a:rPr lang="en-US"/>
              <a:t>Nikitas E. Hatzimihail</a:t>
            </a:r>
            <a:r>
              <a:rPr lang="en-US" dirty="0"/>
              <a:t>, University of Cyprus</a:t>
            </a:r>
            <a:endParaRPr lang="el-GR" dirty="0"/>
          </a:p>
        </p:txBody>
      </p:sp>
    </p:spTree>
    <p:extLst>
      <p:ext uri="{BB962C8B-B14F-4D97-AF65-F5344CB8AC3E}">
        <p14:creationId xmlns:p14="http://schemas.microsoft.com/office/powerpoint/2010/main" val="1247544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200722" y="411020"/>
            <a:ext cx="11765797" cy="6145898"/>
          </a:xfrm>
        </p:spPr>
      </p:pic>
      <p:sp>
        <p:nvSpPr>
          <p:cNvPr id="4" name="Text Placeholder 3"/>
          <p:cNvSpPr>
            <a:spLocks noGrp="1"/>
          </p:cNvSpPr>
          <p:nvPr>
            <p:ph type="body" sz="half" idx="2"/>
          </p:nvPr>
        </p:nvSpPr>
        <p:spPr/>
        <p:txBody>
          <a:bodyPr/>
          <a:lstStyle/>
          <a:p>
            <a:endParaRPr lang="en-US"/>
          </a:p>
        </p:txBody>
      </p:sp>
      <p:sp>
        <p:nvSpPr>
          <p:cNvPr id="3" name="Footer Placeholder 2"/>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816727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Cyprus: a small jurisdiction</a:t>
            </a:r>
          </a:p>
        </p:txBody>
      </p:sp>
      <p:sp>
        <p:nvSpPr>
          <p:cNvPr id="3" name="Content Placeholder 2"/>
          <p:cNvSpPr>
            <a:spLocks noGrp="1"/>
          </p:cNvSpPr>
          <p:nvPr>
            <p:ph idx="1"/>
          </p:nvPr>
        </p:nvSpPr>
        <p:spPr/>
        <p:txBody>
          <a:bodyPr/>
          <a:lstStyle/>
          <a:p>
            <a:r>
              <a:rPr lang="en-US" dirty="0"/>
              <a:t>Third largest island in the Mediterranean</a:t>
            </a:r>
          </a:p>
          <a:p>
            <a:r>
              <a:rPr lang="en-US" dirty="0"/>
              <a:t>Population in the million (or less)</a:t>
            </a:r>
          </a:p>
          <a:p>
            <a:r>
              <a:rPr lang="en-US" dirty="0"/>
              <a:t>Six Districts (essentially 2 large, 2 ½ smaller)</a:t>
            </a:r>
          </a:p>
          <a:p>
            <a:r>
              <a:rPr lang="en-US" dirty="0"/>
              <a:t>Rapid move from agrarian / early industrial to services economy</a:t>
            </a:r>
          </a:p>
          <a:p>
            <a:r>
              <a:rPr lang="en-US" dirty="0"/>
              <a:t>Demographic shifts</a:t>
            </a:r>
          </a:p>
          <a:p>
            <a:r>
              <a:rPr lang="en-US" dirty="0"/>
              <a:t>Internationalization (services, expats, ECE immigrants)</a:t>
            </a:r>
          </a:p>
          <a:p>
            <a:endParaRPr lang="en-US" dirty="0"/>
          </a:p>
          <a:p>
            <a:endParaRPr lang="en-US" dirty="0"/>
          </a:p>
        </p:txBody>
      </p:sp>
      <p:sp>
        <p:nvSpPr>
          <p:cNvPr id="4" name="Footer Placeholder 3"/>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959821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Cyprus: A Mixed Jurisdiction</a:t>
            </a:r>
          </a:p>
        </p:txBody>
      </p:sp>
      <p:sp>
        <p:nvSpPr>
          <p:cNvPr id="3" name="Content Placeholder 2"/>
          <p:cNvSpPr>
            <a:spLocks noGrp="1"/>
          </p:cNvSpPr>
          <p:nvPr>
            <p:ph idx="1"/>
          </p:nvPr>
        </p:nvSpPr>
        <p:spPr/>
        <p:txBody>
          <a:bodyPr>
            <a:normAutofit fontScale="92500" lnSpcReduction="10000"/>
          </a:bodyPr>
          <a:lstStyle/>
          <a:p>
            <a:r>
              <a:rPr lang="en-US" dirty="0"/>
              <a:t>British colonial rule (1878-1960) and its legacy</a:t>
            </a:r>
          </a:p>
          <a:p>
            <a:r>
              <a:rPr lang="en-US" dirty="0"/>
              <a:t>English common law tradition as the basis for</a:t>
            </a:r>
          </a:p>
          <a:p>
            <a:pPr lvl="1"/>
            <a:r>
              <a:rPr lang="en-US" dirty="0"/>
              <a:t>“Core” private law (esp. obligations)</a:t>
            </a:r>
          </a:p>
          <a:p>
            <a:pPr lvl="1"/>
            <a:r>
              <a:rPr lang="en-US" dirty="0"/>
              <a:t>Commercial and Company Law</a:t>
            </a:r>
          </a:p>
          <a:p>
            <a:pPr lvl="1"/>
            <a:r>
              <a:rPr lang="en-US" dirty="0"/>
              <a:t>Criminal law</a:t>
            </a:r>
          </a:p>
          <a:p>
            <a:pPr lvl="1"/>
            <a:r>
              <a:rPr lang="en-US" dirty="0"/>
              <a:t>Procedural law </a:t>
            </a:r>
          </a:p>
          <a:p>
            <a:r>
              <a:rPr lang="en-US" dirty="0"/>
              <a:t>“Continental” enclaves:</a:t>
            </a:r>
          </a:p>
          <a:p>
            <a:pPr lvl="1"/>
            <a:r>
              <a:rPr lang="en-US" dirty="0"/>
              <a:t>Family law</a:t>
            </a:r>
          </a:p>
          <a:p>
            <a:pPr lvl="1"/>
            <a:r>
              <a:rPr lang="en-US" dirty="0"/>
              <a:t>Administrative law</a:t>
            </a:r>
          </a:p>
          <a:p>
            <a:r>
              <a:rPr lang="en-US" dirty="0"/>
              <a:t>Creeping influence of EU law</a:t>
            </a:r>
          </a:p>
        </p:txBody>
      </p:sp>
      <p:sp>
        <p:nvSpPr>
          <p:cNvPr id="4" name="Footer Placeholder 3"/>
          <p:cNvSpPr>
            <a:spLocks noGrp="1"/>
          </p:cNvSpPr>
          <p:nvPr>
            <p:ph type="ftr" sz="quarter" idx="11"/>
          </p:nvPr>
        </p:nvSpPr>
        <p:spPr/>
        <p:txBody>
          <a:bodyPr/>
          <a:lstStyle/>
          <a:p>
            <a:r>
              <a:rPr lang="en-US" dirty="0" err="1"/>
              <a:t>CyECLI</a:t>
            </a:r>
            <a:r>
              <a:rPr lang="en-US" dirty="0"/>
              <a:t>  co-funded by the e-Justice Program of the European Union</a:t>
            </a:r>
          </a:p>
        </p:txBody>
      </p:sp>
    </p:spTree>
    <p:extLst>
      <p:ext uri="{BB962C8B-B14F-4D97-AF65-F5344CB8AC3E}">
        <p14:creationId xmlns:p14="http://schemas.microsoft.com/office/powerpoint/2010/main" val="1213872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 Structure (pre-2022)</a:t>
            </a:r>
          </a:p>
        </p:txBody>
      </p:sp>
      <p:sp>
        <p:nvSpPr>
          <p:cNvPr id="3" name="Content Placeholder 2"/>
          <p:cNvSpPr>
            <a:spLocks noGrp="1"/>
          </p:cNvSpPr>
          <p:nvPr>
            <p:ph idx="1"/>
          </p:nvPr>
        </p:nvSpPr>
        <p:spPr/>
        <p:txBody>
          <a:bodyPr/>
          <a:lstStyle/>
          <a:p>
            <a:r>
              <a:rPr lang="en-US" dirty="0"/>
              <a:t>One Appellate Court (Supreme Court of Cyprus)</a:t>
            </a:r>
          </a:p>
          <a:p>
            <a:r>
              <a:rPr lang="en-US" dirty="0"/>
              <a:t>District Courts: five</a:t>
            </a:r>
          </a:p>
          <a:p>
            <a:r>
              <a:rPr lang="en-US" dirty="0"/>
              <a:t>Family Courts: four</a:t>
            </a:r>
          </a:p>
          <a:p>
            <a:r>
              <a:rPr lang="en-US" dirty="0"/>
              <a:t>Administrative Court (since 2016)</a:t>
            </a:r>
          </a:p>
          <a:p>
            <a:r>
              <a:rPr lang="en-US" dirty="0"/>
              <a:t>Tribunals: </a:t>
            </a:r>
          </a:p>
          <a:p>
            <a:pPr lvl="1"/>
            <a:r>
              <a:rPr lang="en-US" dirty="0"/>
              <a:t>Rent Control Tribunal, Employment Tribunal; Court Martial</a:t>
            </a:r>
          </a:p>
        </p:txBody>
      </p:sp>
      <p:sp>
        <p:nvSpPr>
          <p:cNvPr id="4" name="Footer Placeholder 3"/>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396078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B594DB-8D4E-2B1F-0939-4F8564D1B076}"/>
              </a:ext>
            </a:extLst>
          </p:cNvPr>
          <p:cNvSpPr>
            <a:spLocks noGrp="1"/>
          </p:cNvSpPr>
          <p:nvPr>
            <p:ph type="title"/>
          </p:nvPr>
        </p:nvSpPr>
        <p:spPr/>
        <p:txBody>
          <a:bodyPr/>
          <a:lstStyle/>
          <a:p>
            <a:r>
              <a:rPr lang="en-US" dirty="0"/>
              <a:t>Court structure (today)</a:t>
            </a:r>
            <a:endParaRPr lang="el-CY" dirty="0"/>
          </a:p>
        </p:txBody>
      </p:sp>
      <p:sp>
        <p:nvSpPr>
          <p:cNvPr id="3" name="Θέση περιεχομένου 2">
            <a:extLst>
              <a:ext uri="{FF2B5EF4-FFF2-40B4-BE49-F238E27FC236}">
                <a16:creationId xmlns:a16="http://schemas.microsoft.com/office/drawing/2014/main" id="{9E12E6BB-BDC0-DCC7-B6F8-32FE7FDD8C97}"/>
              </a:ext>
            </a:extLst>
          </p:cNvPr>
          <p:cNvSpPr>
            <a:spLocks noGrp="1"/>
          </p:cNvSpPr>
          <p:nvPr>
            <p:ph idx="1"/>
          </p:nvPr>
        </p:nvSpPr>
        <p:spPr/>
        <p:txBody>
          <a:bodyPr>
            <a:normAutofit lnSpcReduction="10000"/>
          </a:bodyPr>
          <a:lstStyle/>
          <a:p>
            <a:r>
              <a:rPr lang="en-US" dirty="0"/>
              <a:t>Split or spin-off at the top level</a:t>
            </a:r>
          </a:p>
          <a:p>
            <a:pPr lvl="1"/>
            <a:r>
              <a:rPr lang="en-US" dirty="0"/>
              <a:t>High Court</a:t>
            </a:r>
          </a:p>
          <a:p>
            <a:pPr lvl="1"/>
            <a:r>
              <a:rPr lang="en-US" dirty="0"/>
              <a:t>Supreme Constitutional Court</a:t>
            </a:r>
          </a:p>
          <a:p>
            <a:r>
              <a:rPr lang="en-US" dirty="0"/>
              <a:t>An intermediate Appellate Court</a:t>
            </a:r>
          </a:p>
          <a:p>
            <a:r>
              <a:rPr lang="en-US" dirty="0"/>
              <a:t>New specialized courts</a:t>
            </a:r>
          </a:p>
          <a:p>
            <a:pPr lvl="1"/>
            <a:r>
              <a:rPr lang="en-US" dirty="0"/>
              <a:t>Esp. Administrative Court of International Protection</a:t>
            </a:r>
          </a:p>
          <a:p>
            <a:r>
              <a:rPr lang="en-US" dirty="0"/>
              <a:t>Spin-offs at the trial level</a:t>
            </a:r>
          </a:p>
          <a:p>
            <a:pPr lvl="1"/>
            <a:r>
              <a:rPr lang="en-US" dirty="0"/>
              <a:t>New Commercial Court</a:t>
            </a:r>
          </a:p>
          <a:p>
            <a:pPr lvl="1"/>
            <a:r>
              <a:rPr lang="en-US" dirty="0"/>
              <a:t>New Admiralty Court</a:t>
            </a:r>
          </a:p>
          <a:p>
            <a:endParaRPr lang="el-CY" dirty="0"/>
          </a:p>
        </p:txBody>
      </p:sp>
      <p:sp>
        <p:nvSpPr>
          <p:cNvPr id="4" name="Θέση υποσέλιδου 3">
            <a:extLst>
              <a:ext uri="{FF2B5EF4-FFF2-40B4-BE49-F238E27FC236}">
                <a16:creationId xmlns:a16="http://schemas.microsoft.com/office/drawing/2014/main" id="{29A6E04B-5E28-44B4-E0B2-E4380D9704BD}"/>
              </a:ext>
            </a:extLst>
          </p:cNvPr>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2438943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Publication of Judgments</a:t>
            </a:r>
          </a:p>
        </p:txBody>
      </p:sp>
      <p:sp>
        <p:nvSpPr>
          <p:cNvPr id="3" name="Content Placeholder 2"/>
          <p:cNvSpPr>
            <a:spLocks noGrp="1"/>
          </p:cNvSpPr>
          <p:nvPr>
            <p:ph idx="1"/>
          </p:nvPr>
        </p:nvSpPr>
        <p:spPr/>
        <p:txBody>
          <a:bodyPr/>
          <a:lstStyle/>
          <a:p>
            <a:r>
              <a:rPr lang="en-US" dirty="0"/>
              <a:t>All Supreme Court Cases published </a:t>
            </a:r>
            <a:endParaRPr lang="el-GR" dirty="0"/>
          </a:p>
          <a:p>
            <a:pPr lvl="1"/>
            <a:r>
              <a:rPr lang="en-US" dirty="0"/>
              <a:t>Traditionally, in print – official publication</a:t>
            </a:r>
            <a:endParaRPr lang="el-GR" dirty="0"/>
          </a:p>
          <a:p>
            <a:pPr lvl="1"/>
            <a:r>
              <a:rPr lang="en-US" dirty="0"/>
              <a:t>Cyprus Law Reports </a:t>
            </a:r>
            <a:r>
              <a:rPr lang="el-GR" dirty="0"/>
              <a:t>(</a:t>
            </a:r>
            <a:r>
              <a:rPr lang="el-GR" i="1" dirty="0"/>
              <a:t>Αποφάσεις </a:t>
            </a:r>
            <a:r>
              <a:rPr lang="el-GR" i="1" dirty="0" err="1"/>
              <a:t>Ανωτάτου</a:t>
            </a:r>
            <a:r>
              <a:rPr lang="el-GR" i="1" dirty="0"/>
              <a:t> Δικαστηρίου</a:t>
            </a:r>
            <a:r>
              <a:rPr lang="el-GR" dirty="0"/>
              <a:t>, Α.Α.Δ.)</a:t>
            </a:r>
            <a:endParaRPr lang="en-US" dirty="0"/>
          </a:p>
          <a:p>
            <a:r>
              <a:rPr lang="en-US" dirty="0"/>
              <a:t>Trial court judgments available in public but not included in Reports</a:t>
            </a:r>
          </a:p>
          <a:p>
            <a:pPr lvl="1"/>
            <a:r>
              <a:rPr lang="en-US" dirty="0"/>
              <a:t>Some judgments published in reports (1970s – 1980s) and journals (today)</a:t>
            </a:r>
          </a:p>
          <a:p>
            <a:r>
              <a:rPr lang="en-US" dirty="0"/>
              <a:t>No continental-type </a:t>
            </a:r>
            <a:r>
              <a:rPr lang="en-US" i="1" dirty="0"/>
              <a:t>Law Journals </a:t>
            </a:r>
            <a:r>
              <a:rPr lang="en-US" dirty="0"/>
              <a:t>(</a:t>
            </a:r>
            <a:r>
              <a:rPr lang="en-US" i="1" dirty="0" err="1"/>
              <a:t>Zeitschriften</a:t>
            </a:r>
            <a:r>
              <a:rPr lang="en-US" dirty="0"/>
              <a:t>)</a:t>
            </a:r>
          </a:p>
          <a:p>
            <a:r>
              <a:rPr lang="en-US" dirty="0"/>
              <a:t>What to do with trial court judgments?</a:t>
            </a:r>
          </a:p>
          <a:p>
            <a:r>
              <a:rPr lang="en-US" dirty="0"/>
              <a:t>Online databases</a:t>
            </a:r>
          </a:p>
          <a:p>
            <a:endParaRPr lang="en-US" dirty="0"/>
          </a:p>
        </p:txBody>
      </p:sp>
      <p:sp>
        <p:nvSpPr>
          <p:cNvPr id="4" name="Footer Placeholder 3"/>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309593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Law Identification in Cyprus pre-ECLI</a:t>
            </a:r>
          </a:p>
        </p:txBody>
      </p:sp>
      <p:sp>
        <p:nvSpPr>
          <p:cNvPr id="3" name="Content Placeholder 2"/>
          <p:cNvSpPr>
            <a:spLocks noGrp="1"/>
          </p:cNvSpPr>
          <p:nvPr>
            <p:ph idx="1"/>
          </p:nvPr>
        </p:nvSpPr>
        <p:spPr/>
        <p:txBody>
          <a:bodyPr/>
          <a:lstStyle/>
          <a:p>
            <a:r>
              <a:rPr lang="en-US" dirty="0"/>
              <a:t>Common law system: litigants’ names</a:t>
            </a:r>
          </a:p>
          <a:p>
            <a:r>
              <a:rPr lang="en-US" dirty="0"/>
              <a:t>A common law CLI is supplemented by the Report  citation</a:t>
            </a:r>
          </a:p>
          <a:p>
            <a:pPr lvl="1"/>
            <a:r>
              <a:rPr lang="is-IS" dirty="0"/>
              <a:t>For example:</a:t>
            </a:r>
            <a:r>
              <a:rPr lang="is-IS" b="1" i="1" dirty="0"/>
              <a:t> Καλακούτας ν. Παναγιώτου </a:t>
            </a:r>
            <a:r>
              <a:rPr lang="is-IS" b="1" i="1" u="sng" dirty="0">
                <a:hlinkClick r:id="rId2"/>
              </a:rPr>
              <a:t>(2005) 1 Α.Α.Δ. 1293</a:t>
            </a:r>
            <a:r>
              <a:rPr lang="is-IS" b="1" i="1" dirty="0"/>
              <a:t>). </a:t>
            </a:r>
            <a:endParaRPr lang="en-US" dirty="0"/>
          </a:p>
          <a:p>
            <a:r>
              <a:rPr lang="en-US" dirty="0"/>
              <a:t>Given the delay in C.L.R. publication, references to judgments not yet published in the Reports are often completed by the application number (and, often the date the judgment was rendered)</a:t>
            </a:r>
          </a:p>
          <a:p>
            <a:pPr lvl="1"/>
            <a:r>
              <a:rPr lang="en-US" dirty="0"/>
              <a:t>For example: </a:t>
            </a:r>
            <a:r>
              <a:rPr lang="el-GR" b="1" i="1" dirty="0" err="1"/>
              <a:t>Φαλέκκου</a:t>
            </a:r>
            <a:r>
              <a:rPr lang="el-GR" b="1" i="1" dirty="0"/>
              <a:t> ν. Χριστοφίδη, </a:t>
            </a:r>
            <a:r>
              <a:rPr lang="el-GR" b="1" i="1" u="sng" dirty="0">
                <a:hlinkClick r:id="rId3"/>
              </a:rPr>
              <a:t>πολ.έφ.63/10, ημερ. 17.12.2013</a:t>
            </a:r>
            <a:r>
              <a:rPr lang="el-GR" dirty="0"/>
              <a:t>).</a:t>
            </a:r>
            <a:r>
              <a:rPr lang="el-GR" b="1" i="1" dirty="0"/>
              <a:t> </a:t>
            </a:r>
            <a:endParaRPr lang="en-US" dirty="0"/>
          </a:p>
        </p:txBody>
      </p:sp>
      <p:sp>
        <p:nvSpPr>
          <p:cNvPr id="4" name="Footer Placeholder 3"/>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1268448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Cyprus: ECLI as a necessity</a:t>
            </a:r>
          </a:p>
        </p:txBody>
      </p:sp>
      <p:sp>
        <p:nvSpPr>
          <p:cNvPr id="3" name="Content Placeholder 2"/>
          <p:cNvSpPr>
            <a:spLocks noGrp="1"/>
          </p:cNvSpPr>
          <p:nvPr>
            <p:ph idx="1"/>
          </p:nvPr>
        </p:nvSpPr>
        <p:spPr/>
        <p:txBody>
          <a:bodyPr/>
          <a:lstStyle/>
          <a:p>
            <a:r>
              <a:rPr lang="en-US" dirty="0"/>
              <a:t>EU obligation</a:t>
            </a:r>
          </a:p>
          <a:p>
            <a:r>
              <a:rPr lang="en-US" dirty="0"/>
              <a:t>Strong reliance on case law</a:t>
            </a:r>
          </a:p>
          <a:p>
            <a:r>
              <a:rPr lang="en-US" dirty="0"/>
              <a:t>The needs of practice mean less time for more research</a:t>
            </a:r>
          </a:p>
          <a:p>
            <a:r>
              <a:rPr lang="en-US" dirty="0" err="1"/>
              <a:t>Uniformization</a:t>
            </a:r>
            <a:r>
              <a:rPr lang="en-US" dirty="0"/>
              <a:t> of case law references (“identifier”) sorely needed</a:t>
            </a:r>
          </a:p>
          <a:p>
            <a:r>
              <a:rPr lang="en-US" dirty="0"/>
              <a:t>Cy ECLI is making it possible to establish a common language with regard to case law, especially in foreign languages</a:t>
            </a:r>
          </a:p>
          <a:p>
            <a:pPr lvl="1"/>
            <a:r>
              <a:rPr lang="en-US" dirty="0"/>
              <a:t>See confusion as to how to best translate </a:t>
            </a:r>
            <a:r>
              <a:rPr lang="el-GR" u="sng" dirty="0"/>
              <a:t>Α.Α.Δ.</a:t>
            </a:r>
            <a:endParaRPr lang="en-US" u="sng" dirty="0"/>
          </a:p>
          <a:p>
            <a:endParaRPr lang="en-US" dirty="0"/>
          </a:p>
        </p:txBody>
      </p:sp>
      <p:sp>
        <p:nvSpPr>
          <p:cNvPr id="4" name="Footer Placeholder 3"/>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7838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Cyprus: ECLI as an opportunity</a:t>
            </a:r>
          </a:p>
        </p:txBody>
      </p:sp>
      <p:sp>
        <p:nvSpPr>
          <p:cNvPr id="3" name="Content Placeholder 2"/>
          <p:cNvSpPr>
            <a:spLocks noGrp="1"/>
          </p:cNvSpPr>
          <p:nvPr>
            <p:ph idx="1"/>
          </p:nvPr>
        </p:nvSpPr>
        <p:spPr/>
        <p:txBody>
          <a:bodyPr>
            <a:normAutofit/>
          </a:bodyPr>
          <a:lstStyle/>
          <a:p>
            <a:r>
              <a:rPr lang="en-US" dirty="0"/>
              <a:t>ECLI will allow a uniform system of citation</a:t>
            </a:r>
          </a:p>
          <a:p>
            <a:pPr lvl="1"/>
            <a:r>
              <a:rPr lang="en-US" dirty="0"/>
              <a:t>As of now, not even the English system of citation is followed</a:t>
            </a:r>
          </a:p>
          <a:p>
            <a:pPr lvl="1"/>
            <a:r>
              <a:rPr lang="en-US" dirty="0"/>
              <a:t>Somewhat chaotic situation</a:t>
            </a:r>
          </a:p>
          <a:p>
            <a:pPr lvl="1"/>
            <a:r>
              <a:rPr lang="en-US" dirty="0"/>
              <a:t>As a result: the first name of litigants often being included in much-circulating references to judgments (even from cases involving highly personal circumstances)</a:t>
            </a:r>
          </a:p>
        </p:txBody>
      </p:sp>
      <p:sp>
        <p:nvSpPr>
          <p:cNvPr id="4" name="Footer Placeholder 3"/>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1102033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Cyprus: ECLI as an opportunity</a:t>
            </a:r>
          </a:p>
        </p:txBody>
      </p:sp>
      <p:sp>
        <p:nvSpPr>
          <p:cNvPr id="3" name="Content Placeholder 2"/>
          <p:cNvSpPr>
            <a:spLocks noGrp="1"/>
          </p:cNvSpPr>
          <p:nvPr>
            <p:ph idx="1"/>
          </p:nvPr>
        </p:nvSpPr>
        <p:spPr/>
        <p:txBody>
          <a:bodyPr>
            <a:normAutofit/>
          </a:bodyPr>
          <a:lstStyle/>
          <a:p>
            <a:r>
              <a:rPr lang="en-US" dirty="0"/>
              <a:t>ECLI will allow a more informative system of citation / identification</a:t>
            </a:r>
          </a:p>
          <a:p>
            <a:pPr lvl="1"/>
            <a:r>
              <a:rPr lang="en-US" dirty="0"/>
              <a:t>For example: a judgment issued on 2016-09-06, on an application made on 2014-03-24 in the course of Civil Appeal 214/2012</a:t>
            </a:r>
          </a:p>
          <a:p>
            <a:pPr lvl="1"/>
            <a:r>
              <a:rPr lang="en-US" dirty="0"/>
              <a:t>It takes years for Supreme Court Reports to be published and a proper “common law” identifier to be given to the judgment</a:t>
            </a:r>
          </a:p>
          <a:p>
            <a:pPr lvl="1"/>
            <a:r>
              <a:rPr lang="en-US" dirty="0"/>
              <a:t>by that time, it is often too late to replace the “haphazard” citation</a:t>
            </a:r>
          </a:p>
        </p:txBody>
      </p:sp>
      <p:sp>
        <p:nvSpPr>
          <p:cNvPr id="4" name="Footer Placeholder 3"/>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1336707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5668C9-1F98-2B4D-9E45-05D114277219}"/>
              </a:ext>
            </a:extLst>
          </p:cNvPr>
          <p:cNvSpPr>
            <a:spLocks noGrp="1"/>
          </p:cNvSpPr>
          <p:nvPr>
            <p:ph type="title"/>
          </p:nvPr>
        </p:nvSpPr>
        <p:spPr>
          <a:xfrm>
            <a:off x="1063487" y="397565"/>
            <a:ext cx="10644809" cy="593035"/>
          </a:xfrm>
        </p:spPr>
        <p:txBody>
          <a:bodyPr>
            <a:noAutofit/>
          </a:bodyPr>
          <a:lstStyle/>
          <a:p>
            <a:r>
              <a:rPr lang="en-US" sz="2800" dirty="0"/>
              <a:t>William Blackstone, </a:t>
            </a:r>
            <a:r>
              <a:rPr lang="en-US" sz="2800" i="1" dirty="0"/>
              <a:t>Commentaries on the Laws of England </a:t>
            </a:r>
            <a:r>
              <a:rPr lang="en-US" sz="2800" dirty="0"/>
              <a:t>(1765)</a:t>
            </a:r>
            <a:endParaRPr lang="el-GR" sz="2800" dirty="0"/>
          </a:p>
        </p:txBody>
      </p:sp>
      <p:sp>
        <p:nvSpPr>
          <p:cNvPr id="3" name="Θέση περιεχομένου 2">
            <a:extLst>
              <a:ext uri="{FF2B5EF4-FFF2-40B4-BE49-F238E27FC236}">
                <a16:creationId xmlns:a16="http://schemas.microsoft.com/office/drawing/2014/main" id="{809D377B-8D91-4448-AAD1-53B22254A932}"/>
              </a:ext>
            </a:extLst>
          </p:cNvPr>
          <p:cNvSpPr>
            <a:spLocks noGrp="1"/>
          </p:cNvSpPr>
          <p:nvPr>
            <p:ph idx="1"/>
          </p:nvPr>
        </p:nvSpPr>
        <p:spPr>
          <a:xfrm>
            <a:off x="1371600" y="1311965"/>
            <a:ext cx="9601200" cy="4555435"/>
          </a:xfrm>
        </p:spPr>
        <p:txBody>
          <a:bodyPr>
            <a:normAutofit fontScale="85000" lnSpcReduction="20000"/>
          </a:bodyPr>
          <a:lstStyle/>
          <a:p>
            <a:pPr algn="just"/>
            <a:r>
              <a:rPr lang="en-US" dirty="0"/>
              <a:t>But here a very natural, and very material, question arises: how are these customs or maxims to be known, and by whom is their validity to be determined? The answer is, by the judges in the several courts of justice. </a:t>
            </a:r>
            <a:r>
              <a:rPr lang="en-US" b="1" dirty="0"/>
              <a:t>They are the depositaries of the laws; the living oracles,</a:t>
            </a:r>
            <a:r>
              <a:rPr lang="en-US" dirty="0"/>
              <a:t> who must decide in all cases of doubt, and who are bound by an oath to decide according to the law of the land. The knowledge of that law is derived from experience and study; from the “</a:t>
            </a:r>
            <a:r>
              <a:rPr lang="en-US" i="1" dirty="0" err="1"/>
              <a:t>viginti</a:t>
            </a:r>
            <a:r>
              <a:rPr lang="en-US" i="1" dirty="0"/>
              <a:t> </a:t>
            </a:r>
            <a:r>
              <a:rPr lang="en-US" i="1" dirty="0" err="1"/>
              <a:t>annorum</a:t>
            </a:r>
            <a:r>
              <a:rPr lang="en-US" i="1" dirty="0"/>
              <a:t> </a:t>
            </a:r>
            <a:r>
              <a:rPr lang="en-US" i="1" dirty="0" err="1"/>
              <a:t>lucubrationes</a:t>
            </a:r>
            <a:r>
              <a:rPr lang="en-US" i="1" dirty="0"/>
              <a:t>,</a:t>
            </a:r>
            <a:r>
              <a:rPr lang="en-US" dirty="0"/>
              <a:t>” which Fortescue mentions; and from being long </a:t>
            </a:r>
            <a:r>
              <a:rPr lang="en-US" dirty="0" err="1"/>
              <a:t>persoually</a:t>
            </a:r>
            <a:r>
              <a:rPr lang="en-US" dirty="0"/>
              <a:t> accustomed to the judicial decisions of their predecessors. And indeed these judicial decisions are the principal and most authoritative evidence, that can be given, of the existence of such a custom as shall form a part of the common law. The judgment itself, and all the proceedings previous thereto, are carefully registered and preserved, under the name of </a:t>
            </a:r>
            <a:r>
              <a:rPr lang="en-US" i="1" dirty="0"/>
              <a:t>records,</a:t>
            </a:r>
            <a:r>
              <a:rPr lang="en-US" dirty="0"/>
              <a:t> in public repositories set apart for that particular purpose; and to them frequent recourse is had, when any critical question arises, in the determination of which former precedents may give light or assistance. And therefore, even so early as the conquest, we find the “</a:t>
            </a:r>
            <a:r>
              <a:rPr lang="en-US" i="1" dirty="0" err="1"/>
              <a:t>præteritorum</a:t>
            </a:r>
            <a:r>
              <a:rPr lang="en-US" i="1" dirty="0"/>
              <a:t> </a:t>
            </a:r>
            <a:r>
              <a:rPr lang="en-US" i="1" dirty="0" err="1"/>
              <a:t>memoria</a:t>
            </a:r>
            <a:r>
              <a:rPr lang="en-US" i="1" dirty="0"/>
              <a:t> </a:t>
            </a:r>
            <a:r>
              <a:rPr lang="en-US" i="1" dirty="0" err="1"/>
              <a:t>eventorum</a:t>
            </a:r>
            <a:r>
              <a:rPr lang="en-US" dirty="0"/>
              <a:t>” reckoned up as one of the chief qualifications of those, who were held to be “</a:t>
            </a:r>
            <a:r>
              <a:rPr lang="en-US" i="1" dirty="0" err="1"/>
              <a:t>legibus</a:t>
            </a:r>
            <a:r>
              <a:rPr lang="en-US" i="1" dirty="0"/>
              <a:t> </a:t>
            </a:r>
            <a:r>
              <a:rPr lang="en-US" i="1" dirty="0" err="1"/>
              <a:t>patriæ</a:t>
            </a:r>
            <a:r>
              <a:rPr lang="en-US" i="1" dirty="0"/>
              <a:t> </a:t>
            </a:r>
            <a:r>
              <a:rPr lang="en-US" i="1" dirty="0" err="1"/>
              <a:t>optime</a:t>
            </a:r>
            <a:r>
              <a:rPr lang="en-US" i="1" dirty="0"/>
              <a:t> </a:t>
            </a:r>
            <a:r>
              <a:rPr lang="en-US" i="1" dirty="0" err="1"/>
              <a:t>instituti</a:t>
            </a:r>
            <a:r>
              <a:rPr lang="en-US" i="1" dirty="0"/>
              <a:t>.</a:t>
            </a:r>
            <a:r>
              <a:rPr lang="en-US" dirty="0"/>
              <a:t>”  For it is an established rule to abide by former precedents, where the same points come again in litigation: as well to keep the scale of justice even and steady, and not liable to waver with every new judge’s opinion; as also because the law in that case being solemnly declared and determined, what before was uncertain, and perhaps indifferent, is now become a permanent rule, which it is not in the breast of any subsequent judge to alter or vary from according to his private sentiments: he being sworn to determine, not according to his own private judgement, but according to the known laws and customs of the land; not delegated to pronounce a new law, but to maintain and expound the old one. </a:t>
            </a:r>
            <a:r>
              <a:rPr lang="en-US" b="1" dirty="0"/>
              <a:t>[Commentaries on the Laws of England, bk. I, pp. 68-70]</a:t>
            </a:r>
            <a:endParaRPr lang="el-GR" b="1" dirty="0"/>
          </a:p>
        </p:txBody>
      </p:sp>
    </p:spTree>
    <p:extLst>
      <p:ext uri="{BB962C8B-B14F-4D97-AF65-F5344CB8AC3E}">
        <p14:creationId xmlns:p14="http://schemas.microsoft.com/office/powerpoint/2010/main" val="3480620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Cyprus: ECLI as an opportunity</a:t>
            </a:r>
          </a:p>
        </p:txBody>
      </p:sp>
      <p:sp>
        <p:nvSpPr>
          <p:cNvPr id="3" name="Content Placeholder 2"/>
          <p:cNvSpPr>
            <a:spLocks noGrp="1"/>
          </p:cNvSpPr>
          <p:nvPr>
            <p:ph idx="1"/>
          </p:nvPr>
        </p:nvSpPr>
        <p:spPr/>
        <p:txBody>
          <a:bodyPr/>
          <a:lstStyle/>
          <a:p>
            <a:r>
              <a:rPr lang="en-US" dirty="0"/>
              <a:t>Standardization of reporting / management</a:t>
            </a:r>
          </a:p>
          <a:p>
            <a:pPr lvl="1"/>
            <a:r>
              <a:rPr lang="en-US" dirty="0"/>
              <a:t>ECLI implementation will lead to the effective integration of meta-data into the legal information world</a:t>
            </a:r>
          </a:p>
          <a:p>
            <a:pPr lvl="1"/>
            <a:r>
              <a:rPr lang="en-US" dirty="0"/>
              <a:t>Court Reporters and legal-information institutions will have to make a decision on case identification upon reporting</a:t>
            </a:r>
          </a:p>
          <a:p>
            <a:pPr lvl="1"/>
            <a:r>
              <a:rPr lang="en-US" dirty="0"/>
              <a:t>Efficiency</a:t>
            </a:r>
          </a:p>
          <a:p>
            <a:pPr lvl="1"/>
            <a:r>
              <a:rPr lang="en-US" dirty="0"/>
              <a:t>Effectiveness</a:t>
            </a:r>
          </a:p>
        </p:txBody>
      </p:sp>
      <p:sp>
        <p:nvSpPr>
          <p:cNvPr id="4" name="Footer Placeholder 3"/>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1292683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Cyprus: ECLI as a challenge</a:t>
            </a:r>
          </a:p>
        </p:txBody>
      </p:sp>
      <p:sp>
        <p:nvSpPr>
          <p:cNvPr id="3" name="Content Placeholder 2"/>
          <p:cNvSpPr>
            <a:spLocks noGrp="1"/>
          </p:cNvSpPr>
          <p:nvPr>
            <p:ph idx="1"/>
          </p:nvPr>
        </p:nvSpPr>
        <p:spPr/>
        <p:txBody>
          <a:bodyPr/>
          <a:lstStyle/>
          <a:p>
            <a:r>
              <a:rPr lang="en-US" dirty="0"/>
              <a:t>Creating order from (relative) chaos</a:t>
            </a:r>
          </a:p>
          <a:p>
            <a:r>
              <a:rPr lang="en-US" dirty="0"/>
              <a:t>So-called chaos is familiar (and manageable)</a:t>
            </a:r>
          </a:p>
          <a:p>
            <a:r>
              <a:rPr lang="en-US" dirty="0"/>
              <a:t>So-called order brings a new perspective (‘too Continental’ for notables? )</a:t>
            </a:r>
          </a:p>
          <a:p>
            <a:r>
              <a:rPr lang="en-US" dirty="0"/>
              <a:t>Referring to a case by litigants’ names is too entrenched a practice to be abandoned (nor does it need to be)</a:t>
            </a:r>
          </a:p>
          <a:p>
            <a:endParaRPr lang="en-US" dirty="0"/>
          </a:p>
        </p:txBody>
      </p:sp>
      <p:sp>
        <p:nvSpPr>
          <p:cNvPr id="4" name="Footer Placeholder 3"/>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456143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Cyprus: ECLI Prospects</a:t>
            </a:r>
          </a:p>
        </p:txBody>
      </p:sp>
      <p:sp>
        <p:nvSpPr>
          <p:cNvPr id="3" name="Content Placeholder 2"/>
          <p:cNvSpPr>
            <a:spLocks noGrp="1"/>
          </p:cNvSpPr>
          <p:nvPr>
            <p:ph idx="1"/>
          </p:nvPr>
        </p:nvSpPr>
        <p:spPr/>
        <p:txBody>
          <a:bodyPr/>
          <a:lstStyle/>
          <a:p>
            <a:r>
              <a:rPr lang="en-US" dirty="0"/>
              <a:t>The Office of the Supreme Court’s Registrar (Department of Publications) was nominated as national ECLI coordinator</a:t>
            </a:r>
          </a:p>
          <a:p>
            <a:r>
              <a:rPr lang="en-US" dirty="0"/>
              <a:t>ECLI implementation in Cyprus is marking the first ECLI implementation in a common-law jurisdiction</a:t>
            </a:r>
          </a:p>
          <a:p>
            <a:r>
              <a:rPr lang="en-US" dirty="0"/>
              <a:t>As such, it offers the prospect for a potential contribution of CY-ECLI, if successfully implemented, beyond Cyprus</a:t>
            </a:r>
          </a:p>
        </p:txBody>
      </p:sp>
      <p:sp>
        <p:nvSpPr>
          <p:cNvPr id="4" name="Footer Placeholder 3"/>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16675507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Cyprus: ECLI Prospects</a:t>
            </a:r>
          </a:p>
        </p:txBody>
      </p:sp>
      <p:sp>
        <p:nvSpPr>
          <p:cNvPr id="3" name="Content Placeholder 2"/>
          <p:cNvSpPr>
            <a:spLocks noGrp="1"/>
          </p:cNvSpPr>
          <p:nvPr>
            <p:ph idx="1"/>
          </p:nvPr>
        </p:nvSpPr>
        <p:spPr/>
        <p:txBody>
          <a:bodyPr>
            <a:normAutofit lnSpcReduction="10000"/>
          </a:bodyPr>
          <a:lstStyle/>
          <a:p>
            <a:r>
              <a:rPr lang="en-US" dirty="0"/>
              <a:t>Successful ECLI implementation in Cyprus needs the following:</a:t>
            </a:r>
          </a:p>
          <a:p>
            <a:pPr lvl="1"/>
            <a:r>
              <a:rPr lang="en-US" dirty="0"/>
              <a:t>A partnership between</a:t>
            </a:r>
          </a:p>
          <a:p>
            <a:pPr lvl="2"/>
            <a:r>
              <a:rPr lang="en-US" dirty="0"/>
              <a:t>thinkers (academia)</a:t>
            </a:r>
          </a:p>
          <a:p>
            <a:pPr lvl="2"/>
            <a:r>
              <a:rPr lang="en-US" dirty="0"/>
              <a:t>doers (legal information institutions and specialists)</a:t>
            </a:r>
          </a:p>
          <a:p>
            <a:pPr lvl="2"/>
            <a:r>
              <a:rPr lang="en-US" dirty="0"/>
              <a:t>practitioners (the Bar)</a:t>
            </a:r>
          </a:p>
          <a:p>
            <a:pPr lvl="2"/>
            <a:r>
              <a:rPr lang="en-US" dirty="0"/>
              <a:t>Judiciary and Reporters (Supreme Court)</a:t>
            </a:r>
          </a:p>
          <a:p>
            <a:pPr lvl="1"/>
            <a:r>
              <a:rPr lang="en-US" dirty="0"/>
              <a:t>Comparative work and cooperation with the ECLI experts abroad</a:t>
            </a:r>
          </a:p>
          <a:p>
            <a:pPr lvl="2"/>
            <a:r>
              <a:rPr lang="en-US" dirty="0"/>
              <a:t>in government, judiciary, IT/LIT, academia </a:t>
            </a:r>
          </a:p>
          <a:p>
            <a:pPr lvl="2"/>
            <a:r>
              <a:rPr lang="en-US" dirty="0"/>
              <a:t>including legal information and stakeholders in the common law world beyond the EU</a:t>
            </a:r>
          </a:p>
          <a:p>
            <a:pPr lvl="1"/>
            <a:r>
              <a:rPr lang="en-US" dirty="0"/>
              <a:t>Considering citation and reference practices across the legal system</a:t>
            </a:r>
          </a:p>
        </p:txBody>
      </p:sp>
      <p:sp>
        <p:nvSpPr>
          <p:cNvPr id="4" name="Footer Placeholder 3"/>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1407081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Cyprus: The </a:t>
            </a:r>
            <a:r>
              <a:rPr lang="en-US" dirty="0" err="1"/>
              <a:t>CyECLI</a:t>
            </a:r>
            <a:r>
              <a:rPr lang="en-US" dirty="0"/>
              <a:t> Project</a:t>
            </a:r>
          </a:p>
        </p:txBody>
      </p:sp>
      <p:sp>
        <p:nvSpPr>
          <p:cNvPr id="3" name="Content Placeholder 2"/>
          <p:cNvSpPr>
            <a:spLocks noGrp="1"/>
          </p:cNvSpPr>
          <p:nvPr>
            <p:ph idx="1"/>
          </p:nvPr>
        </p:nvSpPr>
        <p:spPr/>
        <p:txBody>
          <a:bodyPr>
            <a:normAutofit/>
          </a:bodyPr>
          <a:lstStyle/>
          <a:p>
            <a:r>
              <a:rPr lang="en-US" dirty="0"/>
              <a:t>The University of Cyprus has led a team of Cyprus institutions in bidding for an e-Justice grant regarding ECLI implementation</a:t>
            </a:r>
          </a:p>
          <a:p>
            <a:pPr lvl="1"/>
            <a:r>
              <a:rPr lang="en-US" dirty="0"/>
              <a:t>University of Cyprus Department of Law</a:t>
            </a:r>
          </a:p>
          <a:p>
            <a:pPr lvl="1"/>
            <a:r>
              <a:rPr lang="en-US" dirty="0"/>
              <a:t>Supreme Court of Cyprus Registrar’s Office</a:t>
            </a:r>
          </a:p>
          <a:p>
            <a:pPr lvl="1"/>
            <a:r>
              <a:rPr lang="en-US" dirty="0"/>
              <a:t>Cyprus Legal Information Institute (</a:t>
            </a:r>
            <a:r>
              <a:rPr lang="en-US" dirty="0" err="1"/>
              <a:t>CyLaw</a:t>
            </a:r>
            <a:r>
              <a:rPr lang="en-US" dirty="0"/>
              <a:t>)</a:t>
            </a:r>
          </a:p>
          <a:p>
            <a:pPr lvl="1"/>
            <a:r>
              <a:rPr lang="en-US" dirty="0"/>
              <a:t>Cyprus Bar Association</a:t>
            </a:r>
          </a:p>
          <a:p>
            <a:r>
              <a:rPr lang="en-US" dirty="0"/>
              <a:t>Our proposal has been approved and we expect to sign the agreement next month (and launch the project on November)</a:t>
            </a:r>
          </a:p>
        </p:txBody>
      </p:sp>
      <p:sp>
        <p:nvSpPr>
          <p:cNvPr id="4" name="Footer Placeholder 3"/>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305569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CyECLI</a:t>
            </a:r>
            <a:r>
              <a:rPr lang="en-US" dirty="0"/>
              <a:t>: Objectives</a:t>
            </a:r>
          </a:p>
        </p:txBody>
      </p:sp>
      <p:sp>
        <p:nvSpPr>
          <p:cNvPr id="3" name="Content Placeholder 2"/>
          <p:cNvSpPr>
            <a:spLocks noGrp="1"/>
          </p:cNvSpPr>
          <p:nvPr>
            <p:ph idx="1"/>
          </p:nvPr>
        </p:nvSpPr>
        <p:spPr/>
        <p:txBody>
          <a:bodyPr/>
          <a:lstStyle/>
          <a:p>
            <a:r>
              <a:rPr lang="en-US" dirty="0"/>
              <a:t>Adoption of ECLI standards and accompanying metadata (case summary; key words) for Cyprus. </a:t>
            </a:r>
          </a:p>
          <a:p>
            <a:r>
              <a:rPr lang="en-US" dirty="0"/>
              <a:t>Research will lead to optimal full national ECLI implementation in a jurisdiction with strong common-law characteristics. </a:t>
            </a:r>
          </a:p>
          <a:p>
            <a:r>
              <a:rPr lang="en-US" dirty="0" err="1"/>
              <a:t>CyECLI</a:t>
            </a:r>
            <a:r>
              <a:rPr lang="en-US" dirty="0"/>
              <a:t> will achieve correct and unequivocal citation of case law and interconnection of the upgraded Cyprus repository with the other EU MS. </a:t>
            </a:r>
          </a:p>
          <a:p>
            <a:r>
              <a:rPr lang="en-US" dirty="0"/>
              <a:t>Project’s duration: 24 months. </a:t>
            </a:r>
          </a:p>
          <a:p>
            <a:endParaRPr lang="en-US" dirty="0"/>
          </a:p>
        </p:txBody>
      </p:sp>
      <p:sp>
        <p:nvSpPr>
          <p:cNvPr id="4" name="Footer Placeholder 3"/>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7506720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CyECLI</a:t>
            </a:r>
            <a:r>
              <a:rPr lang="en-US" dirty="0"/>
              <a:t>: Activities</a:t>
            </a:r>
          </a:p>
        </p:txBody>
      </p:sp>
      <p:sp>
        <p:nvSpPr>
          <p:cNvPr id="3" name="Content Placeholder 2"/>
          <p:cNvSpPr>
            <a:spLocks noGrp="1"/>
          </p:cNvSpPr>
          <p:nvPr>
            <p:ph idx="1"/>
          </p:nvPr>
        </p:nvSpPr>
        <p:spPr/>
        <p:txBody>
          <a:bodyPr>
            <a:normAutofit/>
          </a:bodyPr>
          <a:lstStyle/>
          <a:p>
            <a:r>
              <a:rPr lang="en-US" dirty="0"/>
              <a:t>RESEARCH identifying the citation/documentation challenges/prospects specific to Cyprus judicial/legal practice and collecting / processing the best practices at EU and other Member State level regarding ECLI and accompanying metadata.</a:t>
            </a:r>
          </a:p>
          <a:p>
            <a:r>
              <a:rPr lang="en-US" dirty="0"/>
              <a:t>IMPLEMENTATION of project objectives in the light of RESEARCH. </a:t>
            </a:r>
          </a:p>
          <a:p>
            <a:pPr lvl="1"/>
            <a:r>
              <a:rPr lang="en-US" dirty="0"/>
              <a:t>The Supreme Court (national ECLI coordinator) will adopt Cyprus ECLI standards and accompanying metadata. </a:t>
            </a:r>
          </a:p>
          <a:p>
            <a:pPr lvl="1"/>
            <a:r>
              <a:rPr lang="en-US" dirty="0"/>
              <a:t>A Web Application assigning ECLI to all new judgments will be developed.</a:t>
            </a:r>
          </a:p>
          <a:p>
            <a:r>
              <a:rPr lang="en-US" dirty="0"/>
              <a:t>COMMUNICATION &amp; DISSEMINATION to maximize/optimize the use and achieve the smooth transition of judicial-legal practice to the new standards. </a:t>
            </a:r>
          </a:p>
          <a:p>
            <a:endParaRPr lang="en-US" dirty="0"/>
          </a:p>
        </p:txBody>
      </p:sp>
      <p:sp>
        <p:nvSpPr>
          <p:cNvPr id="4" name="Footer Placeholder 3"/>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436770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CyECLI</a:t>
            </a:r>
            <a:r>
              <a:rPr lang="en-US" dirty="0"/>
              <a:t>: Target Audience</a:t>
            </a:r>
          </a:p>
        </p:txBody>
      </p:sp>
      <p:sp>
        <p:nvSpPr>
          <p:cNvPr id="3" name="Content Placeholder 2"/>
          <p:cNvSpPr>
            <a:spLocks noGrp="1"/>
          </p:cNvSpPr>
          <p:nvPr>
            <p:ph idx="1"/>
          </p:nvPr>
        </p:nvSpPr>
        <p:spPr/>
        <p:txBody>
          <a:bodyPr/>
          <a:lstStyle/>
          <a:p>
            <a:r>
              <a:rPr lang="en-US" dirty="0"/>
              <a:t>- Judiciary, legal profession, civil servants</a:t>
            </a:r>
          </a:p>
          <a:p>
            <a:r>
              <a:rPr lang="en-US" dirty="0"/>
              <a:t>Academic community</a:t>
            </a:r>
          </a:p>
          <a:p>
            <a:r>
              <a:rPr lang="en-US" dirty="0"/>
              <a:t>Business community</a:t>
            </a:r>
          </a:p>
          <a:p>
            <a:r>
              <a:rPr lang="en-US" dirty="0"/>
              <a:t>Users of the e-justice portal</a:t>
            </a:r>
          </a:p>
          <a:p>
            <a:r>
              <a:rPr lang="en-US" dirty="0"/>
              <a:t>general public </a:t>
            </a:r>
          </a:p>
          <a:p>
            <a:pPr lvl="1"/>
            <a:r>
              <a:rPr lang="en-US" dirty="0"/>
              <a:t>Cyprus; </a:t>
            </a:r>
          </a:p>
          <a:p>
            <a:pPr lvl="1"/>
            <a:r>
              <a:rPr lang="en-US" dirty="0"/>
              <a:t>EU-wide; </a:t>
            </a:r>
          </a:p>
          <a:p>
            <a:pPr lvl="1"/>
            <a:r>
              <a:rPr lang="en-US" dirty="0"/>
              <a:t>worldwide</a:t>
            </a:r>
          </a:p>
          <a:p>
            <a:endParaRPr lang="en-US" dirty="0"/>
          </a:p>
        </p:txBody>
      </p:sp>
      <p:sp>
        <p:nvSpPr>
          <p:cNvPr id="4" name="Footer Placeholder 3"/>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8499765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CyECLI</a:t>
            </a:r>
            <a:r>
              <a:rPr lang="en-US"/>
              <a:t>: Expected Results</a:t>
            </a:r>
          </a:p>
        </p:txBody>
      </p:sp>
      <p:sp>
        <p:nvSpPr>
          <p:cNvPr id="3" name="Content Placeholder 2"/>
          <p:cNvSpPr>
            <a:spLocks noGrp="1"/>
          </p:cNvSpPr>
          <p:nvPr>
            <p:ph idx="1"/>
          </p:nvPr>
        </p:nvSpPr>
        <p:spPr/>
        <p:txBody>
          <a:bodyPr>
            <a:normAutofit lnSpcReduction="10000"/>
          </a:bodyPr>
          <a:lstStyle/>
          <a:p>
            <a:r>
              <a:rPr lang="en-US" dirty="0"/>
              <a:t>national ECLI implementation</a:t>
            </a:r>
          </a:p>
          <a:p>
            <a:r>
              <a:rPr lang="en-US" dirty="0"/>
              <a:t>Improved case law search</a:t>
            </a:r>
          </a:p>
          <a:p>
            <a:r>
              <a:rPr lang="en-US" dirty="0"/>
              <a:t>ECLI used in Cyprus-related judgments, legal and academic writing (Cyprus / abroad)</a:t>
            </a:r>
          </a:p>
          <a:p>
            <a:r>
              <a:rPr lang="en-US" dirty="0"/>
              <a:t>Future-proof ECLI standards compatible with all future upgrades, modifications or institutional changes</a:t>
            </a:r>
          </a:p>
          <a:p>
            <a:r>
              <a:rPr lang="en-US" dirty="0"/>
              <a:t>Rule of law reinforcement</a:t>
            </a:r>
          </a:p>
          <a:p>
            <a:r>
              <a:rPr lang="en-US" dirty="0"/>
              <a:t>Mutual understanding between EU MS legal cultures</a:t>
            </a:r>
          </a:p>
          <a:p>
            <a:r>
              <a:rPr lang="en-US" dirty="0"/>
              <a:t>Improved business regulatory context identification </a:t>
            </a:r>
          </a:p>
          <a:p>
            <a:endParaRPr lang="en-US" dirty="0"/>
          </a:p>
        </p:txBody>
      </p:sp>
      <p:sp>
        <p:nvSpPr>
          <p:cNvPr id="4" name="Footer Placeholder 3"/>
          <p:cNvSpPr>
            <a:spLocks noGrp="1"/>
          </p:cNvSpPr>
          <p:nvPr>
            <p:ph type="ftr" sz="quarter" idx="11"/>
          </p:nvPr>
        </p:nvSpPr>
        <p:spPr/>
        <p:txBody>
          <a:bodyPr/>
          <a:lstStyle/>
          <a:p>
            <a:r>
              <a:rPr lang="en-US"/>
              <a:t>CyECLI is co-funded by the EU</a:t>
            </a:r>
            <a:endParaRPr lang="en-US" dirty="0"/>
          </a:p>
        </p:txBody>
      </p:sp>
    </p:spTree>
    <p:extLst>
      <p:ext uri="{BB962C8B-B14F-4D97-AF65-F5344CB8AC3E}">
        <p14:creationId xmlns:p14="http://schemas.microsoft.com/office/powerpoint/2010/main" val="2575864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02B427-4D52-4DC3-700B-96EBE7935AC4}"/>
              </a:ext>
            </a:extLst>
          </p:cNvPr>
          <p:cNvSpPr>
            <a:spLocks noGrp="1"/>
          </p:cNvSpPr>
          <p:nvPr>
            <p:ph type="title"/>
          </p:nvPr>
        </p:nvSpPr>
        <p:spPr/>
        <p:txBody>
          <a:bodyPr/>
          <a:lstStyle/>
          <a:p>
            <a:endParaRPr lang="el-CY"/>
          </a:p>
        </p:txBody>
      </p:sp>
      <p:sp>
        <p:nvSpPr>
          <p:cNvPr id="3" name="Θέση περιεχομένου 2">
            <a:extLst>
              <a:ext uri="{FF2B5EF4-FFF2-40B4-BE49-F238E27FC236}">
                <a16:creationId xmlns:a16="http://schemas.microsoft.com/office/drawing/2014/main" id="{64143C47-89EA-8D03-516F-812513134034}"/>
              </a:ext>
            </a:extLst>
          </p:cNvPr>
          <p:cNvSpPr>
            <a:spLocks noGrp="1"/>
          </p:cNvSpPr>
          <p:nvPr>
            <p:ph idx="1"/>
          </p:nvPr>
        </p:nvSpPr>
        <p:spPr/>
        <p:txBody>
          <a:bodyPr/>
          <a:lstStyle/>
          <a:p>
            <a:endParaRPr lang="el-CY"/>
          </a:p>
        </p:txBody>
      </p:sp>
    </p:spTree>
    <p:extLst>
      <p:ext uri="{BB962C8B-B14F-4D97-AF65-F5344CB8AC3E}">
        <p14:creationId xmlns:p14="http://schemas.microsoft.com/office/powerpoint/2010/main" val="2500369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3054AE-4E33-CF4C-B1A6-1D632C47396C}"/>
              </a:ext>
            </a:extLst>
          </p:cNvPr>
          <p:cNvSpPr>
            <a:spLocks noGrp="1"/>
          </p:cNvSpPr>
          <p:nvPr>
            <p:ph type="title"/>
          </p:nvPr>
        </p:nvSpPr>
        <p:spPr>
          <a:xfrm>
            <a:off x="1182757" y="258418"/>
            <a:ext cx="9790043" cy="576470"/>
          </a:xfrm>
        </p:spPr>
        <p:txBody>
          <a:bodyPr>
            <a:normAutofit fontScale="90000"/>
          </a:bodyPr>
          <a:lstStyle/>
          <a:p>
            <a:r>
              <a:rPr lang="en-US" dirty="0"/>
              <a:t>John Dawson, </a:t>
            </a:r>
            <a:r>
              <a:rPr lang="en-US" i="1" dirty="0"/>
              <a:t>The Oracles of the Law </a:t>
            </a:r>
            <a:r>
              <a:rPr lang="en-US" dirty="0"/>
              <a:t>(1970)</a:t>
            </a:r>
            <a:endParaRPr lang="el-GR" dirty="0"/>
          </a:p>
        </p:txBody>
      </p:sp>
      <p:sp>
        <p:nvSpPr>
          <p:cNvPr id="3" name="Θέση περιεχομένου 2">
            <a:extLst>
              <a:ext uri="{FF2B5EF4-FFF2-40B4-BE49-F238E27FC236}">
                <a16:creationId xmlns:a16="http://schemas.microsoft.com/office/drawing/2014/main" id="{108248BD-6E2F-9742-962D-DE17A2E23C63}"/>
              </a:ext>
            </a:extLst>
          </p:cNvPr>
          <p:cNvSpPr>
            <a:spLocks noGrp="1"/>
          </p:cNvSpPr>
          <p:nvPr>
            <p:ph idx="1"/>
          </p:nvPr>
        </p:nvSpPr>
        <p:spPr>
          <a:xfrm>
            <a:off x="1371600" y="1123122"/>
            <a:ext cx="9601200" cy="4744278"/>
          </a:xfrm>
        </p:spPr>
        <p:txBody>
          <a:bodyPr/>
          <a:lstStyle/>
          <a:p>
            <a:r>
              <a:rPr lang="en-US" dirty="0"/>
              <a:t>[T]he reasoned opinion, issued by the judge as a function of his office, is a modern product. … [T]he assumption by judges of a duty to publish their own official statements of reasons has transformed their relationship to other agencies for the declaring and making of law. We now take this duty for granted but in its present form it came relatively late, not only to the English law tradition but still more in systems like the French and German that have derived continuous inspiration from he Roman law.” </a:t>
            </a:r>
          </a:p>
          <a:p>
            <a:r>
              <a:rPr lang="en-US" dirty="0"/>
              <a:t>The publication of reasoned opinions has become common practice among appellate courts in a large part of the modern world. But style and content will vary widely, as does the degree of self-revelation that their authors provide. … Full disclosure can be avoided by using cryptic or stereotyped modes of expression or general propositions that are left unadorned. But as the law reports pile up all over the world and innovations by judges become more apparent, lawyers are led irresistibly to give attentions to what courts say</a:t>
            </a:r>
            <a:endParaRPr lang="el-GR" dirty="0"/>
          </a:p>
        </p:txBody>
      </p:sp>
    </p:spTree>
    <p:extLst>
      <p:ext uri="{BB962C8B-B14F-4D97-AF65-F5344CB8AC3E}">
        <p14:creationId xmlns:p14="http://schemas.microsoft.com/office/powerpoint/2010/main" val="42694816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4294967295"/>
          </p:nvPr>
        </p:nvPicPr>
        <p:blipFill>
          <a:blip r:embed="rId2">
            <a:extLst>
              <a:ext uri="{28A0092B-C50C-407E-A947-70E740481C1C}">
                <a14:useLocalDpi xmlns:a14="http://schemas.microsoft.com/office/drawing/2010/main" val="0"/>
              </a:ext>
            </a:extLst>
          </a:blip>
          <a:stretch>
            <a:fillRect/>
          </a:stretch>
        </p:blipFill>
        <p:spPr>
          <a:xfrm>
            <a:off x="-1" y="84666"/>
            <a:ext cx="4930589" cy="6092297"/>
          </a:xfrm>
        </p:spPr>
      </p:pic>
      <p:pic>
        <p:nvPicPr>
          <p:cNvPr id="7" name="Content Placeholder 6"/>
          <p:cNvPicPr>
            <a:picLocks noGrp="1" noChangeAspect="1"/>
          </p:cNvPicPr>
          <p:nvPr>
            <p:ph sz="half" idx="4294967295"/>
          </p:nvPr>
        </p:nvPicPr>
        <p:blipFill>
          <a:blip r:embed="rId3">
            <a:extLst>
              <a:ext uri="{28A0092B-C50C-407E-A947-70E740481C1C}">
                <a14:useLocalDpi xmlns:a14="http://schemas.microsoft.com/office/drawing/2010/main" val="0"/>
              </a:ext>
            </a:extLst>
          </a:blip>
          <a:stretch>
            <a:fillRect/>
          </a:stretch>
        </p:blipFill>
        <p:spPr>
          <a:xfrm>
            <a:off x="6221506" y="38149"/>
            <a:ext cx="4446494" cy="6295372"/>
          </a:xfrm>
        </p:spPr>
      </p:pic>
    </p:spTree>
    <p:extLst>
      <p:ext uri="{BB962C8B-B14F-4D97-AF65-F5344CB8AC3E}">
        <p14:creationId xmlns:p14="http://schemas.microsoft.com/office/powerpoint/2010/main" val="20546506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ECLI options</a:t>
            </a:r>
          </a:p>
        </p:txBody>
      </p:sp>
      <p:graphicFrame>
        <p:nvGraphicFramePr>
          <p:cNvPr id="4" name="Content Placeholder 3"/>
          <p:cNvGraphicFramePr>
            <a:graphicFrameLocks noGrp="1"/>
          </p:cNvGraphicFramePr>
          <p:nvPr>
            <p:ph idx="1"/>
          </p:nvPr>
        </p:nvGraphicFramePr>
        <p:xfrm>
          <a:off x="838200" y="1825625"/>
          <a:ext cx="10515600" cy="2225040"/>
        </p:xfrm>
        <a:graphic>
          <a:graphicData uri="http://schemas.openxmlformats.org/drawingml/2006/table">
            <a:tbl>
              <a:tblPr firstRow="1" bandRow="1">
                <a:tableStyleId>{5C22544A-7EE6-4342-B048-85BDC9FD1C3A}</a:tableStyleId>
              </a:tblPr>
              <a:tblGrid>
                <a:gridCol w="1367118">
                  <a:extLst>
                    <a:ext uri="{9D8B030D-6E8A-4147-A177-3AD203B41FA5}">
                      <a16:colId xmlns:a16="http://schemas.microsoft.com/office/drawing/2014/main" val="20000"/>
                    </a:ext>
                  </a:extLst>
                </a:gridCol>
                <a:gridCol w="878541">
                  <a:extLst>
                    <a:ext uri="{9D8B030D-6E8A-4147-A177-3AD203B41FA5}">
                      <a16:colId xmlns:a16="http://schemas.microsoft.com/office/drawing/2014/main" val="20001"/>
                    </a:ext>
                  </a:extLst>
                </a:gridCol>
                <a:gridCol w="1810870">
                  <a:extLst>
                    <a:ext uri="{9D8B030D-6E8A-4147-A177-3AD203B41FA5}">
                      <a16:colId xmlns:a16="http://schemas.microsoft.com/office/drawing/2014/main" val="20002"/>
                    </a:ext>
                  </a:extLst>
                </a:gridCol>
                <a:gridCol w="2008095">
                  <a:extLst>
                    <a:ext uri="{9D8B030D-6E8A-4147-A177-3AD203B41FA5}">
                      <a16:colId xmlns:a16="http://schemas.microsoft.com/office/drawing/2014/main" val="20003"/>
                    </a:ext>
                  </a:extLst>
                </a:gridCol>
                <a:gridCol w="932329">
                  <a:extLst>
                    <a:ext uri="{9D8B030D-6E8A-4147-A177-3AD203B41FA5}">
                      <a16:colId xmlns:a16="http://schemas.microsoft.com/office/drawing/2014/main" val="20004"/>
                    </a:ext>
                  </a:extLst>
                </a:gridCol>
                <a:gridCol w="3518647">
                  <a:extLst>
                    <a:ext uri="{9D8B030D-6E8A-4147-A177-3AD203B41FA5}">
                      <a16:colId xmlns:a16="http://schemas.microsoft.com/office/drawing/2014/main" val="20005"/>
                    </a:ext>
                  </a:extLst>
                </a:gridCol>
              </a:tblGrid>
              <a:tr h="370840">
                <a:tc>
                  <a:txBody>
                    <a:bodyPr/>
                    <a:lstStyle/>
                    <a:p>
                      <a:endParaRPr lang="en-US" dirty="0"/>
                    </a:p>
                  </a:txBody>
                  <a:tcPr/>
                </a:tc>
                <a:tc>
                  <a:txBody>
                    <a:bodyPr/>
                    <a:lstStyle/>
                    <a:p>
                      <a:r>
                        <a:rPr lang="en-US" dirty="0"/>
                        <a:t>ECLI</a:t>
                      </a:r>
                    </a:p>
                  </a:txBody>
                  <a:tcPr/>
                </a:tc>
                <a:tc>
                  <a:txBody>
                    <a:bodyPr/>
                    <a:lstStyle/>
                    <a:p>
                      <a:r>
                        <a:rPr lang="el-GR" dirty="0"/>
                        <a:t>Νομικό Σύστημα</a:t>
                      </a:r>
                      <a:endParaRPr lang="en-US" dirty="0"/>
                    </a:p>
                  </a:txBody>
                  <a:tcPr/>
                </a:tc>
                <a:tc>
                  <a:txBody>
                    <a:bodyPr/>
                    <a:lstStyle/>
                    <a:p>
                      <a:r>
                        <a:rPr lang="en-US" dirty="0"/>
                        <a:t> </a:t>
                      </a:r>
                      <a:r>
                        <a:rPr lang="el-GR" dirty="0"/>
                        <a:t>Δικαστήριο</a:t>
                      </a:r>
                      <a:endParaRPr lang="en-US" dirty="0"/>
                    </a:p>
                  </a:txBody>
                  <a:tcPr/>
                </a:tc>
                <a:tc>
                  <a:txBody>
                    <a:bodyPr/>
                    <a:lstStyle/>
                    <a:p>
                      <a:r>
                        <a:rPr lang="el-GR" dirty="0"/>
                        <a:t>Έτος</a:t>
                      </a:r>
                      <a:endParaRPr lang="en-US" dirty="0"/>
                    </a:p>
                  </a:txBody>
                  <a:tcPr/>
                </a:tc>
                <a:tc>
                  <a:txBody>
                    <a:bodyPr/>
                    <a:lstStyle/>
                    <a:p>
                      <a:endParaRPr lang="en-US"/>
                    </a:p>
                  </a:txBody>
                  <a:tcPr/>
                </a:tc>
                <a:extLst>
                  <a:ext uri="{0D108BD9-81ED-4DB2-BD59-A6C34878D82A}">
                    <a16:rowId xmlns:a16="http://schemas.microsoft.com/office/drawing/2014/main" val="10000"/>
                  </a:ext>
                </a:extLst>
              </a:tr>
              <a:tr h="370840">
                <a:tc>
                  <a:txBody>
                    <a:bodyPr/>
                    <a:lstStyle/>
                    <a:p>
                      <a:r>
                        <a:rPr lang="en-US" sz="1200" baseline="0" dirty="0"/>
                        <a:t>EU</a:t>
                      </a:r>
                    </a:p>
                  </a:txBody>
                  <a:tcPr/>
                </a:tc>
                <a:tc>
                  <a:txBody>
                    <a:bodyPr/>
                    <a:lstStyle/>
                    <a:p>
                      <a:r>
                        <a:rPr lang="en-US" dirty="0"/>
                        <a:t>ECLI</a:t>
                      </a:r>
                    </a:p>
                  </a:txBody>
                  <a:tcPr/>
                </a:tc>
                <a:tc>
                  <a:txBody>
                    <a:bodyPr/>
                    <a:lstStyle/>
                    <a:p>
                      <a:r>
                        <a:rPr lang="en-US" dirty="0"/>
                        <a:t>EU</a:t>
                      </a:r>
                    </a:p>
                  </a:txBody>
                  <a:tcPr/>
                </a:tc>
                <a:tc>
                  <a:txBody>
                    <a:bodyPr/>
                    <a:lstStyle/>
                    <a:p>
                      <a:r>
                        <a:rPr lang="en-US" dirty="0"/>
                        <a:t>C</a:t>
                      </a:r>
                    </a:p>
                  </a:txBody>
                  <a:tcPr/>
                </a:tc>
                <a:tc>
                  <a:txBody>
                    <a:bodyPr/>
                    <a:lstStyle/>
                    <a:p>
                      <a:r>
                        <a:rPr lang="el-GR" dirty="0"/>
                        <a:t>2016</a:t>
                      </a:r>
                      <a:endParaRPr lang="en-US" dirty="0"/>
                    </a:p>
                  </a:txBody>
                  <a:tcPr/>
                </a:tc>
                <a:tc>
                  <a:txBody>
                    <a:bodyPr/>
                    <a:lstStyle/>
                    <a:p>
                      <a:r>
                        <a:rPr lang="el-GR" dirty="0"/>
                        <a:t>46</a:t>
                      </a:r>
                      <a:endParaRPr lang="en-US" dirty="0"/>
                    </a:p>
                  </a:txBody>
                  <a:tcPr/>
                </a:tc>
                <a:extLst>
                  <a:ext uri="{0D108BD9-81ED-4DB2-BD59-A6C34878D82A}">
                    <a16:rowId xmlns:a16="http://schemas.microsoft.com/office/drawing/2014/main" val="10001"/>
                  </a:ext>
                </a:extLst>
              </a:tr>
              <a:tr h="370840">
                <a:tc>
                  <a:txBody>
                    <a:bodyPr/>
                    <a:lstStyle/>
                    <a:p>
                      <a:r>
                        <a:rPr lang="en-US" sz="1200" baseline="0" dirty="0"/>
                        <a:t>Netherlands</a:t>
                      </a:r>
                    </a:p>
                  </a:txBody>
                  <a:tcPr/>
                </a:tc>
                <a:tc>
                  <a:txBody>
                    <a:bodyPr/>
                    <a:lstStyle/>
                    <a:p>
                      <a:r>
                        <a:rPr lang="en-US" dirty="0"/>
                        <a:t>ECLI</a:t>
                      </a:r>
                    </a:p>
                  </a:txBody>
                  <a:tcPr/>
                </a:tc>
                <a:tc>
                  <a:txBody>
                    <a:bodyPr/>
                    <a:lstStyle/>
                    <a:p>
                      <a:r>
                        <a:rPr lang="en-US" dirty="0"/>
                        <a:t>NL</a:t>
                      </a:r>
                    </a:p>
                  </a:txBody>
                  <a:tcPr/>
                </a:tc>
                <a:tc>
                  <a:txBody>
                    <a:bodyPr/>
                    <a:lstStyle/>
                    <a:p>
                      <a:r>
                        <a:rPr lang="en-US" dirty="0"/>
                        <a:t>HR</a:t>
                      </a:r>
                    </a:p>
                  </a:txBody>
                  <a:tcPr/>
                </a:tc>
                <a:tc>
                  <a:txBody>
                    <a:bodyPr/>
                    <a:lstStyle/>
                    <a:p>
                      <a:r>
                        <a:rPr lang="en-US" dirty="0"/>
                        <a:t>2017</a:t>
                      </a:r>
                    </a:p>
                  </a:txBody>
                  <a:tcPr/>
                </a:tc>
                <a:tc>
                  <a:txBody>
                    <a:bodyPr/>
                    <a:lstStyle/>
                    <a:p>
                      <a:r>
                        <a:rPr lang="el-GR" dirty="0"/>
                        <a:t>23</a:t>
                      </a:r>
                      <a:endParaRPr lang="en-US" dirty="0"/>
                    </a:p>
                  </a:txBody>
                  <a:tcPr/>
                </a:tc>
                <a:extLst>
                  <a:ext uri="{0D108BD9-81ED-4DB2-BD59-A6C34878D82A}">
                    <a16:rowId xmlns:a16="http://schemas.microsoft.com/office/drawing/2014/main" val="10002"/>
                  </a:ext>
                </a:extLst>
              </a:tr>
              <a:tr h="370840">
                <a:tc>
                  <a:txBody>
                    <a:bodyPr/>
                    <a:lstStyle/>
                    <a:p>
                      <a:endParaRPr lang="en-US" sz="1200" baseline="0"/>
                    </a:p>
                  </a:txBody>
                  <a:tcPr/>
                </a:tc>
                <a:tc>
                  <a:txBody>
                    <a:bodyPr/>
                    <a:lstStyle/>
                    <a:p>
                      <a:r>
                        <a:rPr lang="en-US" dirty="0"/>
                        <a:t>ECLI</a:t>
                      </a:r>
                    </a:p>
                  </a:txBody>
                  <a:tcPr/>
                </a:tc>
                <a:tc>
                  <a:txBody>
                    <a:bodyPr/>
                    <a:lstStyle/>
                    <a:p>
                      <a:r>
                        <a:rPr lang="en-US" dirty="0"/>
                        <a:t>NL</a:t>
                      </a:r>
                    </a:p>
                  </a:txBody>
                  <a:tcPr/>
                </a:tc>
                <a:tc>
                  <a:txBody>
                    <a:bodyPr/>
                    <a:lstStyle/>
                    <a:p>
                      <a:r>
                        <a:rPr lang="en-US" sz="1800" b="0" i="0" kern="1200" dirty="0">
                          <a:solidFill>
                            <a:schemeClr val="dk1"/>
                          </a:solidFill>
                          <a:effectLst/>
                          <a:latin typeface="+mn-lt"/>
                          <a:ea typeface="+mn-ea"/>
                          <a:cs typeface="+mn-cs"/>
                        </a:rPr>
                        <a:t>RBAMS</a:t>
                      </a:r>
                      <a:endParaRPr lang="en-US" dirty="0"/>
                    </a:p>
                  </a:txBody>
                  <a:tcPr/>
                </a:tc>
                <a:tc>
                  <a:txBody>
                    <a:bodyPr/>
                    <a:lstStyle/>
                    <a:p>
                      <a:r>
                        <a:rPr lang="el-GR" dirty="0"/>
                        <a:t>2017</a:t>
                      </a:r>
                      <a:endParaRPr lang="en-US" dirty="0"/>
                    </a:p>
                  </a:txBody>
                  <a:tcPr/>
                </a:tc>
                <a:tc>
                  <a:txBody>
                    <a:bodyPr/>
                    <a:lstStyle/>
                    <a:p>
                      <a:r>
                        <a:rPr lang="el-GR" dirty="0"/>
                        <a:t>345</a:t>
                      </a:r>
                      <a:endParaRPr lang="en-US" dirty="0"/>
                    </a:p>
                  </a:txBody>
                  <a:tcPr/>
                </a:tc>
                <a:extLst>
                  <a:ext uri="{0D108BD9-81ED-4DB2-BD59-A6C34878D82A}">
                    <a16:rowId xmlns:a16="http://schemas.microsoft.com/office/drawing/2014/main" val="10003"/>
                  </a:ext>
                </a:extLst>
              </a:tr>
              <a:tr h="370840">
                <a:tc>
                  <a:txBody>
                    <a:bodyPr/>
                    <a:lstStyle/>
                    <a:p>
                      <a:endParaRPr lang="en-US" sz="1200" baseline="0"/>
                    </a:p>
                  </a:txBody>
                  <a:tcPr/>
                </a:tc>
                <a:tc>
                  <a:txBody>
                    <a:bodyPr/>
                    <a:lstStyle/>
                    <a:p>
                      <a:r>
                        <a:rPr lang="en-US" dirty="0"/>
                        <a:t>ECLI</a:t>
                      </a:r>
                    </a:p>
                  </a:txBody>
                  <a:tcPr/>
                </a:tc>
                <a:tc>
                  <a:txBody>
                    <a:bodyPr/>
                    <a:lstStyle/>
                    <a:p>
                      <a:r>
                        <a:rPr lang="en-US" dirty="0"/>
                        <a:t>NL</a:t>
                      </a:r>
                    </a:p>
                  </a:txBody>
                  <a:tcPr/>
                </a:tc>
                <a:tc>
                  <a:txBody>
                    <a:bodyPr/>
                    <a:lstStyle/>
                    <a:p>
                      <a:r>
                        <a:rPr lang="en-US" dirty="0"/>
                        <a:t>RBAMS</a:t>
                      </a:r>
                    </a:p>
                  </a:txBody>
                  <a:tcPr/>
                </a:tc>
                <a:tc>
                  <a:txBody>
                    <a:bodyPr/>
                    <a:lstStyle/>
                    <a:p>
                      <a:r>
                        <a:rPr lang="en-US" dirty="0"/>
                        <a:t>2012</a:t>
                      </a:r>
                    </a:p>
                  </a:txBody>
                  <a:tcPr/>
                </a:tc>
                <a:tc>
                  <a:txBody>
                    <a:bodyPr/>
                    <a:lstStyle/>
                    <a:p>
                      <a:r>
                        <a:rPr lang="tr-TR" sz="1800" b="0" i="0" kern="1200" dirty="0">
                          <a:solidFill>
                            <a:schemeClr val="dk1"/>
                          </a:solidFill>
                          <a:effectLst/>
                          <a:latin typeface="+mn-lt"/>
                          <a:ea typeface="+mn-ea"/>
                          <a:cs typeface="+mn-cs"/>
                        </a:rPr>
                        <a:t>AB1234</a:t>
                      </a:r>
                      <a:endParaRPr lang="en-US" dirty="0"/>
                    </a:p>
                  </a:txBody>
                  <a:tcPr/>
                </a:tc>
                <a:extLst>
                  <a:ext uri="{0D108BD9-81ED-4DB2-BD59-A6C34878D82A}">
                    <a16:rowId xmlns:a16="http://schemas.microsoft.com/office/drawing/2014/main" val="10004"/>
                  </a:ext>
                </a:extLst>
              </a:tr>
              <a:tr h="370840">
                <a:tc>
                  <a:txBody>
                    <a:bodyPr/>
                    <a:lstStyle/>
                    <a:p>
                      <a:r>
                        <a:rPr lang="en-US" sz="1200" baseline="0" dirty="0"/>
                        <a:t>FR Germany</a:t>
                      </a:r>
                    </a:p>
                  </a:txBody>
                  <a:tcPr/>
                </a:tc>
                <a:tc>
                  <a:txBody>
                    <a:bodyPr/>
                    <a:lstStyle/>
                    <a:p>
                      <a:r>
                        <a:rPr lang="en-US" dirty="0"/>
                        <a:t>ECLI</a:t>
                      </a:r>
                    </a:p>
                  </a:txBody>
                  <a:tcPr/>
                </a:tc>
                <a:tc>
                  <a:txBody>
                    <a:bodyPr/>
                    <a:lstStyle/>
                    <a:p>
                      <a:r>
                        <a:rPr lang="en-US" dirty="0"/>
                        <a:t>DE</a:t>
                      </a:r>
                    </a:p>
                  </a:txBody>
                  <a:tcPr/>
                </a:tc>
                <a:tc>
                  <a:txBody>
                    <a:bodyPr/>
                    <a:lstStyle/>
                    <a:p>
                      <a:r>
                        <a:rPr lang="en-US" dirty="0" err="1"/>
                        <a:t>BVergG</a:t>
                      </a:r>
                      <a:endParaRPr lang="en-US" dirty="0"/>
                    </a:p>
                  </a:txBody>
                  <a:tcPr/>
                </a:tc>
                <a:tc>
                  <a:txBody>
                    <a:bodyPr/>
                    <a:lstStyle/>
                    <a:p>
                      <a:r>
                        <a:rPr lang="en-US" dirty="0"/>
                        <a:t>2015</a:t>
                      </a:r>
                    </a:p>
                  </a:txBody>
                  <a:tcPr/>
                </a:tc>
                <a:tc>
                  <a:txBody>
                    <a:bodyPr/>
                    <a:lstStyle/>
                    <a:p>
                      <a:r>
                        <a:rPr lang="hr-HR" sz="1800" b="0" i="0" kern="1200" dirty="0">
                          <a:solidFill>
                            <a:schemeClr val="dk1"/>
                          </a:solidFill>
                          <a:effectLst/>
                          <a:latin typeface="+mn-lt"/>
                          <a:ea typeface="+mn-ea"/>
                          <a:cs typeface="+mn-cs"/>
                        </a:rPr>
                        <a:t>rk20150121.2bvr185613</a:t>
                      </a: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766324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Παράδειγμα (1)</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a:p>
          <a:p>
            <a:r>
              <a:rPr lang="el-GR" dirty="0">
                <a:hlinkClick r:id="rId2"/>
              </a:rPr>
              <a:t>ΑΝΑΣΤΑΣΗΣ Χ»ΑΔΑΜΟΥ κ.α. ν. ΠΡΟΔΡΟΜΟΥ ΠΑΝΑΓΗ κ.α., Πολιτικές Εφέσεις Αρ. 334/2011 και 396/2011, 10/1/2017</a:t>
            </a:r>
            <a:endParaRPr lang="el-GR" dirty="0"/>
          </a:p>
          <a:p>
            <a:endParaRPr lang="en-US" dirty="0"/>
          </a:p>
          <a:p>
            <a:r>
              <a:rPr lang="el-GR" dirty="0"/>
              <a:t>Ως </a:t>
            </a:r>
            <a:r>
              <a:rPr lang="en-US" dirty="0"/>
              <a:t>ECLI  </a:t>
            </a:r>
            <a:r>
              <a:rPr lang="el-GR" dirty="0"/>
              <a:t>προτείνεται: </a:t>
            </a:r>
            <a:r>
              <a:rPr lang="en-US" dirty="0"/>
              <a:t>ECLI:CY:AD:2017:</a:t>
            </a:r>
            <a:r>
              <a:rPr lang="el-GR" dirty="0"/>
              <a:t>Α</a:t>
            </a:r>
            <a:r>
              <a:rPr lang="en-US" dirty="0"/>
              <a:t>1</a:t>
            </a:r>
            <a:r>
              <a:rPr lang="el-GR" dirty="0"/>
              <a:t>  </a:t>
            </a:r>
          </a:p>
          <a:p>
            <a:r>
              <a:rPr lang="el-GR" u="sng" dirty="0"/>
              <a:t>Παραπομπή </a:t>
            </a:r>
            <a:r>
              <a:rPr lang="en-US" u="sng" dirty="0"/>
              <a:t>ECLI</a:t>
            </a:r>
            <a:r>
              <a:rPr lang="el-GR" dirty="0"/>
              <a:t>: </a:t>
            </a:r>
          </a:p>
          <a:p>
            <a:r>
              <a:rPr lang="el-GR" i="1" dirty="0" err="1"/>
              <a:t>Χατζηαδάμου</a:t>
            </a:r>
            <a:r>
              <a:rPr lang="el-GR" i="1" dirty="0"/>
              <a:t> </a:t>
            </a:r>
            <a:r>
              <a:rPr lang="en-US" i="1" dirty="0"/>
              <a:t>v </a:t>
            </a:r>
            <a:r>
              <a:rPr lang="el-GR" i="1" dirty="0"/>
              <a:t>Παναγή </a:t>
            </a:r>
            <a:r>
              <a:rPr lang="en-US" dirty="0"/>
              <a:t>ECLI:CY:AD:2017:</a:t>
            </a:r>
            <a:r>
              <a:rPr lang="el-GR" dirty="0"/>
              <a:t>Α</a:t>
            </a:r>
            <a:r>
              <a:rPr lang="en-US" dirty="0"/>
              <a:t>1</a:t>
            </a:r>
            <a:endParaRPr lang="el-GR" dirty="0"/>
          </a:p>
          <a:p>
            <a:pPr lvl="1"/>
            <a:r>
              <a:rPr lang="el-GR" i="1" dirty="0" err="1"/>
              <a:t>Χατζηαδάμου</a:t>
            </a:r>
            <a:r>
              <a:rPr lang="el-GR" i="1" dirty="0"/>
              <a:t> </a:t>
            </a:r>
            <a:r>
              <a:rPr lang="en-US" i="1" dirty="0"/>
              <a:t>v </a:t>
            </a:r>
            <a:r>
              <a:rPr lang="el-GR" i="1" dirty="0"/>
              <a:t>Παναγή </a:t>
            </a:r>
            <a:r>
              <a:rPr lang="en-US" dirty="0"/>
              <a:t>ECLI:CY:AD:2017:1</a:t>
            </a:r>
          </a:p>
          <a:p>
            <a:pPr lvl="1"/>
            <a:r>
              <a:rPr lang="el-GR" i="1" dirty="0" err="1"/>
              <a:t>Χατζηαδάμου</a:t>
            </a:r>
            <a:r>
              <a:rPr lang="el-GR" i="1" dirty="0"/>
              <a:t> </a:t>
            </a:r>
            <a:r>
              <a:rPr lang="en-US" i="1" dirty="0"/>
              <a:t>v </a:t>
            </a:r>
            <a:r>
              <a:rPr lang="el-GR" i="1" dirty="0"/>
              <a:t>Παναγή </a:t>
            </a:r>
            <a:r>
              <a:rPr lang="en-US" dirty="0"/>
              <a:t>ECLI:CY:AD:2017:1 (</a:t>
            </a:r>
            <a:r>
              <a:rPr lang="el-GR" dirty="0"/>
              <a:t>Πολ)</a:t>
            </a:r>
            <a:endParaRPr lang="en-US" b="1" dirty="0"/>
          </a:p>
          <a:p>
            <a:r>
              <a:rPr lang="el-GR" dirty="0"/>
              <a:t>(στα </a:t>
            </a:r>
            <a:r>
              <a:rPr lang="en-US" dirty="0"/>
              <a:t>Reports: </a:t>
            </a:r>
            <a:r>
              <a:rPr lang="el-GR" dirty="0"/>
              <a:t>[</a:t>
            </a:r>
            <a:r>
              <a:rPr lang="en-US" dirty="0"/>
              <a:t>2017</a:t>
            </a:r>
            <a:r>
              <a:rPr lang="el-GR" dirty="0"/>
              <a:t>]</a:t>
            </a:r>
            <a:r>
              <a:rPr lang="en-US" dirty="0"/>
              <a:t> 1 </a:t>
            </a:r>
            <a:r>
              <a:rPr lang="el-GR" dirty="0"/>
              <a:t>ΑΑΔ 1</a:t>
            </a:r>
            <a:r>
              <a:rPr lang="en-US" dirty="0"/>
              <a:t>)</a:t>
            </a:r>
          </a:p>
        </p:txBody>
      </p:sp>
    </p:spTree>
    <p:extLst>
      <p:ext uri="{BB962C8B-B14F-4D97-AF65-F5344CB8AC3E}">
        <p14:creationId xmlns:p14="http://schemas.microsoft.com/office/powerpoint/2010/main" val="17038911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Παράδειγμα (2)</a:t>
            </a:r>
            <a:endParaRPr lang="en-US" dirty="0"/>
          </a:p>
        </p:txBody>
      </p:sp>
      <p:sp>
        <p:nvSpPr>
          <p:cNvPr id="3" name="Content Placeholder 2"/>
          <p:cNvSpPr>
            <a:spLocks noGrp="1"/>
          </p:cNvSpPr>
          <p:nvPr>
            <p:ph idx="1"/>
          </p:nvPr>
        </p:nvSpPr>
        <p:spPr/>
        <p:txBody>
          <a:bodyPr>
            <a:normAutofit/>
          </a:bodyPr>
          <a:lstStyle/>
          <a:p>
            <a:r>
              <a:rPr lang="el-GR" dirty="0">
                <a:hlinkClick r:id="rId2"/>
              </a:rPr>
              <a:t>ΑΝΑΦΟΡΙΚΑ ΜΕ ΤΗΝ ΑΠΟΦΑΣΗ ΗΜΕΡ. 25.5.2016 ΤΗΣ ΑΝΩΤΕΡΗΣ ΠΡΩΤΟΚΟΛΛΗΤΟΥ ΜΑΡΙΑΣ ΧΡΙΣΤΟΔΟΥΛΟΥ, Πολιτική αίτηση αρ.154/16, 10/1/2017</a:t>
            </a:r>
            <a:endParaRPr lang="el-GR" dirty="0"/>
          </a:p>
          <a:p>
            <a:r>
              <a:rPr lang="en-US" dirty="0"/>
              <a:t> </a:t>
            </a:r>
            <a:r>
              <a:rPr lang="el-GR" dirty="0"/>
              <a:t>Ως </a:t>
            </a:r>
            <a:r>
              <a:rPr lang="en-US" dirty="0"/>
              <a:t>ECLI </a:t>
            </a:r>
            <a:r>
              <a:rPr lang="el-GR" dirty="0"/>
              <a:t>προτείνεται: </a:t>
            </a:r>
            <a:r>
              <a:rPr lang="en-US" dirty="0"/>
              <a:t>ECLI:CY:AD:2017:D1</a:t>
            </a:r>
          </a:p>
          <a:p>
            <a:r>
              <a:rPr lang="el-GR" u="sng" dirty="0"/>
              <a:t>Παραπομπή </a:t>
            </a:r>
            <a:r>
              <a:rPr lang="en-US" u="sng" dirty="0"/>
              <a:t>ECLI</a:t>
            </a:r>
            <a:r>
              <a:rPr lang="el-GR" dirty="0"/>
              <a:t>: </a:t>
            </a:r>
            <a:endParaRPr lang="en-US" dirty="0"/>
          </a:p>
          <a:p>
            <a:r>
              <a:rPr lang="en-US" i="1" dirty="0"/>
              <a:t>Re </a:t>
            </a:r>
            <a:r>
              <a:rPr lang="el-GR" i="1" dirty="0"/>
              <a:t>Χριστοδούλου </a:t>
            </a:r>
            <a:r>
              <a:rPr lang="en-US" b="1" dirty="0"/>
              <a:t>ECLI:CY:AD:2017:D1</a:t>
            </a:r>
          </a:p>
          <a:p>
            <a:pPr lvl="1"/>
            <a:r>
              <a:rPr lang="en-US" i="1" dirty="0"/>
              <a:t>Re </a:t>
            </a:r>
            <a:r>
              <a:rPr lang="el-GR" i="1" dirty="0"/>
              <a:t>Χριστοδούλου </a:t>
            </a:r>
            <a:r>
              <a:rPr lang="en-US" dirty="0"/>
              <a:t>ECLI:CY:AD:2017:2</a:t>
            </a:r>
          </a:p>
          <a:p>
            <a:pPr lvl="1"/>
            <a:r>
              <a:rPr lang="en-US" i="1" dirty="0"/>
              <a:t>Re </a:t>
            </a:r>
            <a:r>
              <a:rPr lang="el-GR" i="1" dirty="0"/>
              <a:t>Χριστοδούλου </a:t>
            </a:r>
            <a:r>
              <a:rPr lang="en-US" dirty="0"/>
              <a:t>ECLI:CY:AD:2017:2 </a:t>
            </a:r>
            <a:r>
              <a:rPr lang="el-GR" dirty="0"/>
              <a:t>(</a:t>
            </a:r>
            <a:r>
              <a:rPr lang="el-GR" dirty="0" err="1"/>
              <a:t>Αιτ</a:t>
            </a:r>
            <a:r>
              <a:rPr lang="el-GR" dirty="0"/>
              <a:t>)</a:t>
            </a:r>
            <a:endParaRPr lang="en-US" dirty="0"/>
          </a:p>
          <a:p>
            <a:r>
              <a:rPr lang="el-GR" dirty="0"/>
              <a:t>(στα </a:t>
            </a:r>
            <a:r>
              <a:rPr lang="en-US" dirty="0"/>
              <a:t>Reports: </a:t>
            </a:r>
            <a:r>
              <a:rPr lang="el-GR" dirty="0"/>
              <a:t>[</a:t>
            </a:r>
            <a:r>
              <a:rPr lang="en-US" dirty="0"/>
              <a:t>2017</a:t>
            </a:r>
            <a:r>
              <a:rPr lang="el-GR" dirty="0"/>
              <a:t>]</a:t>
            </a:r>
            <a:r>
              <a:rPr lang="en-US" dirty="0"/>
              <a:t> 1 </a:t>
            </a:r>
            <a:r>
              <a:rPr lang="el-GR" dirty="0"/>
              <a:t>ΑΑΔ </a:t>
            </a:r>
            <a:r>
              <a:rPr lang="en-US" dirty="0"/>
              <a:t>11)</a:t>
            </a:r>
          </a:p>
          <a:p>
            <a:endParaRPr lang="en-US" dirty="0"/>
          </a:p>
          <a:p>
            <a:endParaRPr lang="en-US" dirty="0"/>
          </a:p>
        </p:txBody>
      </p:sp>
    </p:spTree>
    <p:extLst>
      <p:ext uri="{BB962C8B-B14F-4D97-AF65-F5344CB8AC3E}">
        <p14:creationId xmlns:p14="http://schemas.microsoft.com/office/powerpoint/2010/main" val="15185269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 </a:t>
            </a:r>
            <a:r>
              <a:rPr lang="en-US" dirty="0" err="1"/>
              <a:t>abreviations</a:t>
            </a:r>
            <a:endParaRPr lang="en-US" dirty="0"/>
          </a:p>
        </p:txBody>
      </p:sp>
      <p:graphicFrame>
        <p:nvGraphicFramePr>
          <p:cNvPr id="4" name="Content Placeholder 3"/>
          <p:cNvGraphicFramePr>
            <a:graphicFrameLocks noGrp="1"/>
          </p:cNvGraphicFramePr>
          <p:nvPr>
            <p:ph idx="1"/>
          </p:nvPr>
        </p:nvGraphicFramePr>
        <p:xfrm>
          <a:off x="838200" y="1825625"/>
          <a:ext cx="10515600" cy="445008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pPr algn="l" fontAlgn="b"/>
                      <a:r>
                        <a:rPr lang="el-GR" sz="2000" b="0" i="0" u="none" strike="noStrike" baseline="0" dirty="0">
                          <a:solidFill>
                            <a:srgbClr val="000000"/>
                          </a:solidFill>
                          <a:effectLst/>
                          <a:latin typeface="Calibri" charset="0"/>
                        </a:rPr>
                        <a:t>Ανώτατο Δικαστήριο</a:t>
                      </a:r>
                    </a:p>
                  </a:txBody>
                  <a:tcPr marL="6350" marR="6350" marT="6350" marB="0" anchor="b"/>
                </a:tc>
                <a:tc>
                  <a:txBody>
                    <a:bodyPr/>
                    <a:lstStyle/>
                    <a:p>
                      <a:pPr algn="l" fontAlgn="b"/>
                      <a:r>
                        <a:rPr lang="en-US" sz="2000" b="0" i="0" u="none" strike="noStrike" baseline="0">
                          <a:solidFill>
                            <a:srgbClr val="000000"/>
                          </a:solidFill>
                          <a:effectLst/>
                          <a:latin typeface="Calibri" charset="0"/>
                        </a:rPr>
                        <a:t>AD</a:t>
                      </a:r>
                    </a:p>
                  </a:txBody>
                  <a:tcPr marL="6350" marR="6350" marT="6350" marB="0" anchor="b"/>
                </a:tc>
                <a:extLst>
                  <a:ext uri="{0D108BD9-81ED-4DB2-BD59-A6C34878D82A}">
                    <a16:rowId xmlns:a16="http://schemas.microsoft.com/office/drawing/2014/main" val="10000"/>
                  </a:ext>
                </a:extLst>
              </a:tr>
              <a:tr h="370840">
                <a:tc>
                  <a:txBody>
                    <a:bodyPr/>
                    <a:lstStyle/>
                    <a:p>
                      <a:pPr algn="l" fontAlgn="b"/>
                      <a:r>
                        <a:rPr lang="el-GR" sz="2000" b="0" i="0" u="none" strike="noStrike" baseline="0">
                          <a:solidFill>
                            <a:srgbClr val="000000"/>
                          </a:solidFill>
                          <a:effectLst/>
                          <a:latin typeface="Calibri" charset="0"/>
                        </a:rPr>
                        <a:t>Δευτεροβάθμιο Οικογενειακό Δικαστήριο</a:t>
                      </a:r>
                    </a:p>
                  </a:txBody>
                  <a:tcPr marL="6350" marR="6350" marT="6350" marB="0" anchor="b"/>
                </a:tc>
                <a:tc>
                  <a:txBody>
                    <a:bodyPr/>
                    <a:lstStyle/>
                    <a:p>
                      <a:pPr algn="l" fontAlgn="b"/>
                      <a:r>
                        <a:rPr lang="en-US" sz="2000" b="0" i="0" u="none" strike="noStrike" baseline="0">
                          <a:solidFill>
                            <a:srgbClr val="000000"/>
                          </a:solidFill>
                          <a:effectLst/>
                          <a:latin typeface="Calibri" charset="0"/>
                        </a:rPr>
                        <a:t>DOD</a:t>
                      </a:r>
                    </a:p>
                  </a:txBody>
                  <a:tcPr marL="6350" marR="6350" marT="6350" marB="0" anchor="b"/>
                </a:tc>
                <a:extLst>
                  <a:ext uri="{0D108BD9-81ED-4DB2-BD59-A6C34878D82A}">
                    <a16:rowId xmlns:a16="http://schemas.microsoft.com/office/drawing/2014/main" val="10001"/>
                  </a:ext>
                </a:extLst>
              </a:tr>
              <a:tr h="370840">
                <a:tc>
                  <a:txBody>
                    <a:bodyPr/>
                    <a:lstStyle/>
                    <a:p>
                      <a:pPr algn="l" fontAlgn="b"/>
                      <a:r>
                        <a:rPr lang="el-GR" sz="2000" b="0" i="0" u="none" strike="noStrike" baseline="0" dirty="0">
                          <a:solidFill>
                            <a:srgbClr val="000000"/>
                          </a:solidFill>
                          <a:effectLst/>
                          <a:latin typeface="Calibri" charset="0"/>
                        </a:rPr>
                        <a:t>Διοικητικό Δικαστήριο</a:t>
                      </a:r>
                    </a:p>
                  </a:txBody>
                  <a:tcPr marL="6350" marR="6350" marT="6350" marB="0" anchor="b"/>
                </a:tc>
                <a:tc>
                  <a:txBody>
                    <a:bodyPr/>
                    <a:lstStyle/>
                    <a:p>
                      <a:pPr algn="l" fontAlgn="b"/>
                      <a:r>
                        <a:rPr lang="en-US" sz="2000" b="0" i="0" u="none" strike="noStrike" baseline="0">
                          <a:solidFill>
                            <a:srgbClr val="000000"/>
                          </a:solidFill>
                          <a:effectLst/>
                          <a:latin typeface="Calibri" charset="0"/>
                        </a:rPr>
                        <a:t>DD</a:t>
                      </a:r>
                    </a:p>
                  </a:txBody>
                  <a:tcPr marL="6350" marR="6350" marT="6350" marB="0" anchor="b"/>
                </a:tc>
                <a:extLst>
                  <a:ext uri="{0D108BD9-81ED-4DB2-BD59-A6C34878D82A}">
                    <a16:rowId xmlns:a16="http://schemas.microsoft.com/office/drawing/2014/main" val="10002"/>
                  </a:ext>
                </a:extLst>
              </a:tr>
              <a:tr h="370840">
                <a:tc>
                  <a:txBody>
                    <a:bodyPr/>
                    <a:lstStyle/>
                    <a:p>
                      <a:pPr algn="l" fontAlgn="b"/>
                      <a:r>
                        <a:rPr lang="el-GR" sz="2000" b="0" i="0" u="none" strike="noStrike" baseline="0">
                          <a:solidFill>
                            <a:srgbClr val="000000"/>
                          </a:solidFill>
                          <a:effectLst/>
                          <a:latin typeface="Calibri" charset="0"/>
                        </a:rPr>
                        <a:t>Επαρχιακό Δικαστήριο</a:t>
                      </a:r>
                    </a:p>
                  </a:txBody>
                  <a:tcPr marL="6350" marR="6350" marT="6350" marB="0" anchor="b"/>
                </a:tc>
                <a:tc>
                  <a:txBody>
                    <a:bodyPr/>
                    <a:lstStyle/>
                    <a:p>
                      <a:pPr algn="l" fontAlgn="b"/>
                      <a:r>
                        <a:rPr lang="en-US" sz="2000" b="0" i="0" u="none" strike="noStrike" baseline="0">
                          <a:solidFill>
                            <a:srgbClr val="000000"/>
                          </a:solidFill>
                          <a:effectLst/>
                          <a:latin typeface="Calibri" charset="0"/>
                        </a:rPr>
                        <a:t>ED</a:t>
                      </a:r>
                    </a:p>
                  </a:txBody>
                  <a:tcPr marL="6350" marR="6350" marT="6350" marB="0" anchor="b"/>
                </a:tc>
                <a:extLst>
                  <a:ext uri="{0D108BD9-81ED-4DB2-BD59-A6C34878D82A}">
                    <a16:rowId xmlns:a16="http://schemas.microsoft.com/office/drawing/2014/main" val="10003"/>
                  </a:ext>
                </a:extLst>
              </a:tr>
              <a:tr h="370840">
                <a:tc>
                  <a:txBody>
                    <a:bodyPr/>
                    <a:lstStyle/>
                    <a:p>
                      <a:pPr algn="l" fontAlgn="b"/>
                      <a:r>
                        <a:rPr lang="el-GR" sz="2000" b="0" i="0" u="none" strike="noStrike" baseline="0">
                          <a:solidFill>
                            <a:srgbClr val="000000"/>
                          </a:solidFill>
                          <a:effectLst/>
                          <a:latin typeface="Calibri" charset="0"/>
                        </a:rPr>
                        <a:t>Κακουργοδικείο</a:t>
                      </a:r>
                    </a:p>
                  </a:txBody>
                  <a:tcPr marL="6350" marR="6350" marT="6350" marB="0" anchor="b"/>
                </a:tc>
                <a:tc>
                  <a:txBody>
                    <a:bodyPr/>
                    <a:lstStyle/>
                    <a:p>
                      <a:pPr algn="l" fontAlgn="b"/>
                      <a:r>
                        <a:rPr lang="en-US" sz="2000" b="0" i="0" u="none" strike="noStrike" baseline="0">
                          <a:solidFill>
                            <a:srgbClr val="000000"/>
                          </a:solidFill>
                          <a:effectLst/>
                          <a:latin typeface="Calibri" charset="0"/>
                        </a:rPr>
                        <a:t>KD</a:t>
                      </a:r>
                    </a:p>
                  </a:txBody>
                  <a:tcPr marL="6350" marR="6350" marT="6350" marB="0" anchor="b"/>
                </a:tc>
                <a:extLst>
                  <a:ext uri="{0D108BD9-81ED-4DB2-BD59-A6C34878D82A}">
                    <a16:rowId xmlns:a16="http://schemas.microsoft.com/office/drawing/2014/main" val="10004"/>
                  </a:ext>
                </a:extLst>
              </a:tr>
              <a:tr h="370840">
                <a:tc>
                  <a:txBody>
                    <a:bodyPr/>
                    <a:lstStyle/>
                    <a:p>
                      <a:pPr algn="l" fontAlgn="b"/>
                      <a:r>
                        <a:rPr lang="el-GR" sz="2000" b="0" i="0" u="none" strike="noStrike" baseline="0">
                          <a:solidFill>
                            <a:srgbClr val="000000"/>
                          </a:solidFill>
                          <a:effectLst/>
                          <a:latin typeface="Calibri" charset="0"/>
                        </a:rPr>
                        <a:t>Οικογενειακό Δικαστήριο</a:t>
                      </a:r>
                    </a:p>
                  </a:txBody>
                  <a:tcPr marL="6350" marR="6350" marT="6350" marB="0" anchor="b"/>
                </a:tc>
                <a:tc>
                  <a:txBody>
                    <a:bodyPr/>
                    <a:lstStyle/>
                    <a:p>
                      <a:pPr algn="l" fontAlgn="b"/>
                      <a:r>
                        <a:rPr lang="en-US" sz="2000" b="0" i="0" u="none" strike="noStrike" baseline="0">
                          <a:solidFill>
                            <a:srgbClr val="000000"/>
                          </a:solidFill>
                          <a:effectLst/>
                          <a:latin typeface="Calibri" charset="0"/>
                        </a:rPr>
                        <a:t>OD</a:t>
                      </a:r>
                    </a:p>
                  </a:txBody>
                  <a:tcPr marL="6350" marR="6350" marT="6350" marB="0" anchor="b"/>
                </a:tc>
                <a:extLst>
                  <a:ext uri="{0D108BD9-81ED-4DB2-BD59-A6C34878D82A}">
                    <a16:rowId xmlns:a16="http://schemas.microsoft.com/office/drawing/2014/main" val="10005"/>
                  </a:ext>
                </a:extLst>
              </a:tr>
              <a:tr h="370840">
                <a:tc>
                  <a:txBody>
                    <a:bodyPr/>
                    <a:lstStyle/>
                    <a:p>
                      <a:pPr algn="l" fontAlgn="b"/>
                      <a:r>
                        <a:rPr lang="el-GR" sz="2000" b="0" i="0" u="none" strike="noStrike" baseline="0">
                          <a:solidFill>
                            <a:srgbClr val="000000"/>
                          </a:solidFill>
                          <a:effectLst/>
                          <a:latin typeface="Calibri" charset="0"/>
                        </a:rPr>
                        <a:t>Δικαστήριο Ελέγχου Ενοικιάσεων</a:t>
                      </a:r>
                    </a:p>
                  </a:txBody>
                  <a:tcPr marL="6350" marR="6350" marT="6350" marB="0" anchor="b"/>
                </a:tc>
                <a:tc>
                  <a:txBody>
                    <a:bodyPr/>
                    <a:lstStyle/>
                    <a:p>
                      <a:pPr algn="l" fontAlgn="b"/>
                      <a:r>
                        <a:rPr lang="en-US" sz="2000" b="0" i="0" u="none" strike="noStrike" baseline="0">
                          <a:solidFill>
                            <a:srgbClr val="000000"/>
                          </a:solidFill>
                          <a:effectLst/>
                          <a:latin typeface="Calibri" charset="0"/>
                        </a:rPr>
                        <a:t>DEE</a:t>
                      </a:r>
                    </a:p>
                  </a:txBody>
                  <a:tcPr marL="6350" marR="6350" marT="6350" marB="0" anchor="b"/>
                </a:tc>
                <a:extLst>
                  <a:ext uri="{0D108BD9-81ED-4DB2-BD59-A6C34878D82A}">
                    <a16:rowId xmlns:a16="http://schemas.microsoft.com/office/drawing/2014/main" val="10006"/>
                  </a:ext>
                </a:extLst>
              </a:tr>
              <a:tr h="370840">
                <a:tc>
                  <a:txBody>
                    <a:bodyPr/>
                    <a:lstStyle/>
                    <a:p>
                      <a:pPr algn="l" fontAlgn="b"/>
                      <a:r>
                        <a:rPr lang="el-GR" sz="2000" b="0" i="0" u="none" strike="noStrike" baseline="0">
                          <a:solidFill>
                            <a:srgbClr val="000000"/>
                          </a:solidFill>
                          <a:effectLst/>
                          <a:latin typeface="Calibri" charset="0"/>
                        </a:rPr>
                        <a:t>Δικαστήριο Εργατικών Διαφορών</a:t>
                      </a:r>
                    </a:p>
                  </a:txBody>
                  <a:tcPr marL="6350" marR="6350" marT="6350" marB="0" anchor="b"/>
                </a:tc>
                <a:tc>
                  <a:txBody>
                    <a:bodyPr/>
                    <a:lstStyle/>
                    <a:p>
                      <a:pPr algn="l" fontAlgn="b"/>
                      <a:r>
                        <a:rPr lang="en-US" sz="2000" b="0" i="0" u="none" strike="noStrike" baseline="0">
                          <a:solidFill>
                            <a:srgbClr val="000000"/>
                          </a:solidFill>
                          <a:effectLst/>
                          <a:latin typeface="Calibri" charset="0"/>
                        </a:rPr>
                        <a:t>DED</a:t>
                      </a:r>
                    </a:p>
                  </a:txBody>
                  <a:tcPr marL="6350" marR="6350" marT="6350" marB="0" anchor="b"/>
                </a:tc>
                <a:extLst>
                  <a:ext uri="{0D108BD9-81ED-4DB2-BD59-A6C34878D82A}">
                    <a16:rowId xmlns:a16="http://schemas.microsoft.com/office/drawing/2014/main" val="10007"/>
                  </a:ext>
                </a:extLst>
              </a:tr>
              <a:tr h="370840">
                <a:tc>
                  <a:txBody>
                    <a:bodyPr/>
                    <a:lstStyle/>
                    <a:p>
                      <a:pPr algn="l" fontAlgn="b"/>
                      <a:r>
                        <a:rPr lang="el-GR" sz="2000" b="0" i="0" u="none" strike="noStrike" baseline="0">
                          <a:solidFill>
                            <a:srgbClr val="000000"/>
                          </a:solidFill>
                          <a:effectLst/>
                          <a:latin typeface="Calibri" charset="0"/>
                        </a:rPr>
                        <a:t>Στρατοδικείο</a:t>
                      </a:r>
                    </a:p>
                  </a:txBody>
                  <a:tcPr marL="6350" marR="6350" marT="6350" marB="0" anchor="b"/>
                </a:tc>
                <a:tc>
                  <a:txBody>
                    <a:bodyPr/>
                    <a:lstStyle/>
                    <a:p>
                      <a:pPr algn="l" fontAlgn="b"/>
                      <a:r>
                        <a:rPr lang="en-US" sz="2000" b="0" i="0" u="none" strike="noStrike" baseline="0" dirty="0">
                          <a:solidFill>
                            <a:srgbClr val="000000"/>
                          </a:solidFill>
                          <a:effectLst/>
                          <a:latin typeface="Calibri" charset="0"/>
                        </a:rPr>
                        <a:t>SD</a:t>
                      </a:r>
                    </a:p>
                  </a:txBody>
                  <a:tcPr marL="6350" marR="6350" marT="6350" marB="0" anchor="b"/>
                </a:tc>
                <a:extLst>
                  <a:ext uri="{0D108BD9-81ED-4DB2-BD59-A6C34878D82A}">
                    <a16:rowId xmlns:a16="http://schemas.microsoft.com/office/drawing/2014/main" val="10008"/>
                  </a:ext>
                </a:extLst>
              </a:tr>
              <a:tr h="370840">
                <a:tc>
                  <a:txBody>
                    <a:bodyPr/>
                    <a:lstStyle/>
                    <a:p>
                      <a:pPr algn="l" fontAlgn="b"/>
                      <a:r>
                        <a:rPr lang="el-GR" sz="2000" b="0" i="0" u="none" strike="noStrike" baseline="0" dirty="0" err="1">
                          <a:solidFill>
                            <a:srgbClr val="000000"/>
                          </a:solidFill>
                          <a:effectLst/>
                          <a:latin typeface="Calibri" charset="0"/>
                        </a:rPr>
                        <a:t>Δι</a:t>
                      </a:r>
                      <a:r>
                        <a:rPr lang="en-US" sz="2000" b="0" i="0" u="none" strike="noStrike" baseline="0" dirty="0">
                          <a:solidFill>
                            <a:srgbClr val="000000"/>
                          </a:solidFill>
                          <a:effectLst/>
                          <a:latin typeface="Calibri" charset="0"/>
                        </a:rPr>
                        <a:t>o</a:t>
                      </a:r>
                      <a:r>
                        <a:rPr lang="el-GR" sz="2000" b="0" i="0" u="none" strike="noStrike" baseline="0" dirty="0" err="1">
                          <a:solidFill>
                            <a:srgbClr val="000000"/>
                          </a:solidFill>
                          <a:effectLst/>
                          <a:latin typeface="Calibri" charset="0"/>
                        </a:rPr>
                        <a:t>ικητικό</a:t>
                      </a:r>
                      <a:r>
                        <a:rPr lang="el-GR" sz="2000" b="0" i="0" u="none" strike="noStrike" baseline="0" dirty="0">
                          <a:solidFill>
                            <a:srgbClr val="000000"/>
                          </a:solidFill>
                          <a:effectLst/>
                          <a:latin typeface="Calibri" charset="0"/>
                        </a:rPr>
                        <a:t> Δικαστήριο Διεθνούς Προστασίας</a:t>
                      </a:r>
                    </a:p>
                  </a:txBody>
                  <a:tcPr marL="6350" marR="6350" marT="6350" marB="0" anchor="b"/>
                </a:tc>
                <a:tc>
                  <a:txBody>
                    <a:bodyPr/>
                    <a:lstStyle/>
                    <a:p>
                      <a:pPr algn="l" fontAlgn="b"/>
                      <a:r>
                        <a:rPr lang="en-US" sz="2000" b="0" i="0" u="none" strike="noStrike" baseline="0" dirty="0">
                          <a:solidFill>
                            <a:srgbClr val="000000"/>
                          </a:solidFill>
                          <a:effectLst/>
                          <a:latin typeface="Calibri" charset="0"/>
                        </a:rPr>
                        <a:t>DDDP</a:t>
                      </a:r>
                    </a:p>
                  </a:txBody>
                  <a:tcPr marL="6350" marR="6350" marT="6350" marB="0" anchor="b"/>
                </a:tc>
                <a:extLst>
                  <a:ext uri="{0D108BD9-81ED-4DB2-BD59-A6C34878D82A}">
                    <a16:rowId xmlns:a16="http://schemas.microsoft.com/office/drawing/2014/main" val="4155817068"/>
                  </a:ext>
                </a:extLst>
              </a:tr>
              <a:tr h="370840">
                <a:tc>
                  <a:txBody>
                    <a:bodyPr/>
                    <a:lstStyle/>
                    <a:p>
                      <a:pPr algn="l" fontAlgn="b"/>
                      <a:r>
                        <a:rPr lang="en-US" sz="2000" b="0" i="0" u="none" strike="noStrike" baseline="0" dirty="0">
                          <a:solidFill>
                            <a:srgbClr val="000000"/>
                          </a:solidFill>
                          <a:effectLst/>
                          <a:latin typeface="Calibri" charset="0"/>
                        </a:rPr>
                        <a:t>LEGACY</a:t>
                      </a:r>
                    </a:p>
                  </a:txBody>
                  <a:tcPr marL="6350" marR="6350" marT="6350" marB="0" anchor="b"/>
                </a:tc>
                <a:tc>
                  <a:txBody>
                    <a:bodyPr/>
                    <a:lstStyle/>
                    <a:p>
                      <a:pPr algn="l" fontAlgn="b"/>
                      <a:endParaRPr lang="en-US" sz="2000" b="0" i="0" u="none" strike="noStrike" baseline="0">
                        <a:solidFill>
                          <a:srgbClr val="000000"/>
                        </a:solidFill>
                        <a:effectLst/>
                        <a:latin typeface="Calibri" charset="0"/>
                      </a:endParaRPr>
                    </a:p>
                  </a:txBody>
                  <a:tcPr marL="6350" marR="6350" marT="6350" marB="0" anchor="b"/>
                </a:tc>
                <a:extLst>
                  <a:ext uri="{0D108BD9-81ED-4DB2-BD59-A6C34878D82A}">
                    <a16:rowId xmlns:a16="http://schemas.microsoft.com/office/drawing/2014/main" val="10009"/>
                  </a:ext>
                </a:extLst>
              </a:tr>
              <a:tr h="370840">
                <a:tc>
                  <a:txBody>
                    <a:bodyPr/>
                    <a:lstStyle/>
                    <a:p>
                      <a:pPr algn="l" fontAlgn="b"/>
                      <a:r>
                        <a:rPr lang="el-GR" sz="2000" b="0" i="0" u="none" strike="noStrike" baseline="0" dirty="0">
                          <a:solidFill>
                            <a:srgbClr val="000000"/>
                          </a:solidFill>
                          <a:effectLst/>
                          <a:latin typeface="Calibri" charset="0"/>
                        </a:rPr>
                        <a:t>Ανώτατο Συνταγματικό Δικαστήριο</a:t>
                      </a:r>
                    </a:p>
                  </a:txBody>
                  <a:tcPr marL="6350" marR="6350" marT="6350" marB="0" anchor="b"/>
                </a:tc>
                <a:tc>
                  <a:txBody>
                    <a:bodyPr/>
                    <a:lstStyle/>
                    <a:p>
                      <a:pPr algn="l" fontAlgn="b"/>
                      <a:r>
                        <a:rPr lang="en-US" sz="2000" b="0" i="0" u="none" strike="noStrike" baseline="0" dirty="0">
                          <a:solidFill>
                            <a:srgbClr val="000000"/>
                          </a:solidFill>
                          <a:effectLst/>
                          <a:latin typeface="Calibri" charset="0"/>
                        </a:rPr>
                        <a:t>ASD</a:t>
                      </a:r>
                    </a:p>
                  </a:txBody>
                  <a:tcPr marL="6350" marR="6350" marT="6350" marB="0" anchor="b"/>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613013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District abbreviations</a:t>
            </a:r>
          </a:p>
        </p:txBody>
      </p:sp>
      <p:graphicFrame>
        <p:nvGraphicFramePr>
          <p:cNvPr id="5" name="Content Placeholder 4"/>
          <p:cNvGraphicFramePr>
            <a:graphicFrameLocks noGrp="1"/>
          </p:cNvGraphicFramePr>
          <p:nvPr>
            <p:ph idx="1"/>
          </p:nvPr>
        </p:nvGraphicFramePr>
        <p:xfrm>
          <a:off x="838198" y="1668145"/>
          <a:ext cx="10744202" cy="4820743"/>
        </p:xfrm>
        <a:graphic>
          <a:graphicData uri="http://schemas.openxmlformats.org/drawingml/2006/table">
            <a:tbl>
              <a:tblPr firstRow="1" bandRow="1">
                <a:tableStyleId>{5C22544A-7EE6-4342-B048-85BDC9FD1C3A}</a:tableStyleId>
              </a:tblPr>
              <a:tblGrid>
                <a:gridCol w="5257802">
                  <a:extLst>
                    <a:ext uri="{9D8B030D-6E8A-4147-A177-3AD203B41FA5}">
                      <a16:colId xmlns:a16="http://schemas.microsoft.com/office/drawing/2014/main" val="20000"/>
                    </a:ext>
                  </a:extLst>
                </a:gridCol>
                <a:gridCol w="5486400">
                  <a:extLst>
                    <a:ext uri="{9D8B030D-6E8A-4147-A177-3AD203B41FA5}">
                      <a16:colId xmlns:a16="http://schemas.microsoft.com/office/drawing/2014/main" val="20001"/>
                    </a:ext>
                  </a:extLst>
                </a:gridCol>
              </a:tblGrid>
              <a:tr h="519243">
                <a:tc>
                  <a:txBody>
                    <a:bodyPr/>
                    <a:lstStyle/>
                    <a:p>
                      <a:pPr algn="l" fontAlgn="b"/>
                      <a:r>
                        <a:rPr lang="el-GR" sz="2000" b="0" i="0" u="none" strike="noStrike" baseline="0" dirty="0">
                          <a:solidFill>
                            <a:srgbClr val="000000"/>
                          </a:solidFill>
                          <a:effectLst/>
                          <a:latin typeface="Calibri" charset="0"/>
                        </a:rPr>
                        <a:t>Λευκωσία</a:t>
                      </a:r>
                    </a:p>
                  </a:txBody>
                  <a:tcPr marL="6350" marR="6350" marT="6350" marB="0" anchor="b"/>
                </a:tc>
                <a:tc>
                  <a:txBody>
                    <a:bodyPr/>
                    <a:lstStyle/>
                    <a:p>
                      <a:pPr algn="l" fontAlgn="b"/>
                      <a:r>
                        <a:rPr lang="en-US" sz="2000" b="0" i="0" u="none" strike="noStrike" baseline="0">
                          <a:solidFill>
                            <a:srgbClr val="000000"/>
                          </a:solidFill>
                          <a:effectLst/>
                          <a:latin typeface="Calibri" charset="0"/>
                        </a:rPr>
                        <a:t>LEF</a:t>
                      </a:r>
                    </a:p>
                  </a:txBody>
                  <a:tcPr marL="6350" marR="6350" marT="6350" marB="0" anchor="b"/>
                </a:tc>
                <a:extLst>
                  <a:ext uri="{0D108BD9-81ED-4DB2-BD59-A6C34878D82A}">
                    <a16:rowId xmlns:a16="http://schemas.microsoft.com/office/drawing/2014/main" val="10000"/>
                  </a:ext>
                </a:extLst>
              </a:tr>
              <a:tr h="570050">
                <a:tc>
                  <a:txBody>
                    <a:bodyPr/>
                    <a:lstStyle/>
                    <a:p>
                      <a:pPr algn="l" fontAlgn="b"/>
                      <a:r>
                        <a:rPr lang="el-GR" sz="2000" b="0" i="0" u="none" strike="noStrike" baseline="0">
                          <a:solidFill>
                            <a:srgbClr val="000000"/>
                          </a:solidFill>
                          <a:effectLst/>
                          <a:latin typeface="Calibri" charset="0"/>
                        </a:rPr>
                        <a:t>Αμμόχωστος</a:t>
                      </a:r>
                    </a:p>
                  </a:txBody>
                  <a:tcPr marL="6350" marR="6350" marT="6350" marB="0" anchor="b"/>
                </a:tc>
                <a:tc>
                  <a:txBody>
                    <a:bodyPr/>
                    <a:lstStyle/>
                    <a:p>
                      <a:pPr algn="l" fontAlgn="b"/>
                      <a:r>
                        <a:rPr lang="en-US" sz="2000" b="0" i="0" u="none" strike="noStrike" baseline="0" dirty="0">
                          <a:solidFill>
                            <a:srgbClr val="000000"/>
                          </a:solidFill>
                          <a:effectLst/>
                          <a:latin typeface="Calibri" charset="0"/>
                        </a:rPr>
                        <a:t>AMM</a:t>
                      </a:r>
                    </a:p>
                  </a:txBody>
                  <a:tcPr marL="6350" marR="6350" marT="6350" marB="0" anchor="b"/>
                </a:tc>
                <a:extLst>
                  <a:ext uri="{0D108BD9-81ED-4DB2-BD59-A6C34878D82A}">
                    <a16:rowId xmlns:a16="http://schemas.microsoft.com/office/drawing/2014/main" val="10001"/>
                  </a:ext>
                </a:extLst>
              </a:tr>
              <a:tr h="570050">
                <a:tc>
                  <a:txBody>
                    <a:bodyPr/>
                    <a:lstStyle/>
                    <a:p>
                      <a:pPr algn="l" fontAlgn="b"/>
                      <a:r>
                        <a:rPr lang="el-GR" sz="2000" b="0" i="0" u="none" strike="noStrike" baseline="0">
                          <a:solidFill>
                            <a:srgbClr val="000000"/>
                          </a:solidFill>
                          <a:effectLst/>
                          <a:latin typeface="Calibri" charset="0"/>
                        </a:rPr>
                        <a:t>Λάρνακα</a:t>
                      </a:r>
                    </a:p>
                  </a:txBody>
                  <a:tcPr marL="6350" marR="6350" marT="6350" marB="0" anchor="b"/>
                </a:tc>
                <a:tc>
                  <a:txBody>
                    <a:bodyPr/>
                    <a:lstStyle/>
                    <a:p>
                      <a:pPr algn="l" fontAlgn="b"/>
                      <a:r>
                        <a:rPr lang="en-US" sz="2000" b="0" i="0" u="none" strike="noStrike" baseline="0">
                          <a:solidFill>
                            <a:srgbClr val="000000"/>
                          </a:solidFill>
                          <a:effectLst/>
                          <a:latin typeface="Calibri" charset="0"/>
                        </a:rPr>
                        <a:t>LAR</a:t>
                      </a:r>
                    </a:p>
                  </a:txBody>
                  <a:tcPr marL="6350" marR="6350" marT="6350" marB="0" anchor="b"/>
                </a:tc>
                <a:extLst>
                  <a:ext uri="{0D108BD9-81ED-4DB2-BD59-A6C34878D82A}">
                    <a16:rowId xmlns:a16="http://schemas.microsoft.com/office/drawing/2014/main" val="10002"/>
                  </a:ext>
                </a:extLst>
              </a:tr>
              <a:tr h="570050">
                <a:tc>
                  <a:txBody>
                    <a:bodyPr/>
                    <a:lstStyle/>
                    <a:p>
                      <a:pPr algn="l" fontAlgn="b"/>
                      <a:r>
                        <a:rPr lang="el-GR" sz="2000" b="0" i="0" u="none" strike="noStrike" baseline="0">
                          <a:solidFill>
                            <a:srgbClr val="000000"/>
                          </a:solidFill>
                          <a:effectLst/>
                          <a:latin typeface="Calibri" charset="0"/>
                        </a:rPr>
                        <a:t>Λεμεσός</a:t>
                      </a:r>
                    </a:p>
                  </a:txBody>
                  <a:tcPr marL="6350" marR="6350" marT="6350" marB="0" anchor="b"/>
                </a:tc>
                <a:tc>
                  <a:txBody>
                    <a:bodyPr/>
                    <a:lstStyle/>
                    <a:p>
                      <a:pPr algn="l" fontAlgn="b"/>
                      <a:r>
                        <a:rPr lang="en-US" sz="2000" b="0" i="0" u="none" strike="noStrike" baseline="0">
                          <a:solidFill>
                            <a:srgbClr val="000000"/>
                          </a:solidFill>
                          <a:effectLst/>
                          <a:latin typeface="Calibri" charset="0"/>
                        </a:rPr>
                        <a:t>LEM</a:t>
                      </a:r>
                    </a:p>
                  </a:txBody>
                  <a:tcPr marL="6350" marR="6350" marT="6350" marB="0" anchor="b"/>
                </a:tc>
                <a:extLst>
                  <a:ext uri="{0D108BD9-81ED-4DB2-BD59-A6C34878D82A}">
                    <a16:rowId xmlns:a16="http://schemas.microsoft.com/office/drawing/2014/main" val="10003"/>
                  </a:ext>
                </a:extLst>
              </a:tr>
              <a:tr h="570050">
                <a:tc>
                  <a:txBody>
                    <a:bodyPr/>
                    <a:lstStyle/>
                    <a:p>
                      <a:pPr algn="l" fontAlgn="b"/>
                      <a:r>
                        <a:rPr lang="el-GR" sz="2000" b="0" i="0" u="none" strike="noStrike" baseline="0">
                          <a:solidFill>
                            <a:srgbClr val="000000"/>
                          </a:solidFill>
                          <a:effectLst/>
                          <a:latin typeface="Calibri" charset="0"/>
                        </a:rPr>
                        <a:t>Κηρύνεια</a:t>
                      </a:r>
                    </a:p>
                  </a:txBody>
                  <a:tcPr marL="6350" marR="6350" marT="6350" marB="0" anchor="b"/>
                </a:tc>
                <a:tc>
                  <a:txBody>
                    <a:bodyPr/>
                    <a:lstStyle/>
                    <a:p>
                      <a:pPr algn="l" fontAlgn="b"/>
                      <a:r>
                        <a:rPr lang="en-US" sz="2000" b="0" i="0" u="none" strike="noStrike" baseline="0">
                          <a:solidFill>
                            <a:srgbClr val="000000"/>
                          </a:solidFill>
                          <a:effectLst/>
                          <a:latin typeface="Calibri" charset="0"/>
                        </a:rPr>
                        <a:t>KER</a:t>
                      </a:r>
                    </a:p>
                  </a:txBody>
                  <a:tcPr marL="6350" marR="6350" marT="6350" marB="0" anchor="b"/>
                </a:tc>
                <a:extLst>
                  <a:ext uri="{0D108BD9-81ED-4DB2-BD59-A6C34878D82A}">
                    <a16:rowId xmlns:a16="http://schemas.microsoft.com/office/drawing/2014/main" val="10004"/>
                  </a:ext>
                </a:extLst>
              </a:tr>
              <a:tr h="570050">
                <a:tc>
                  <a:txBody>
                    <a:bodyPr/>
                    <a:lstStyle/>
                    <a:p>
                      <a:pPr algn="l" fontAlgn="b"/>
                      <a:r>
                        <a:rPr lang="el-GR" sz="2000" b="0" i="0" u="none" strike="noStrike" baseline="0">
                          <a:solidFill>
                            <a:srgbClr val="000000"/>
                          </a:solidFill>
                          <a:effectLst/>
                          <a:latin typeface="Calibri" charset="0"/>
                        </a:rPr>
                        <a:t>Πάφος</a:t>
                      </a:r>
                    </a:p>
                  </a:txBody>
                  <a:tcPr marL="6350" marR="6350" marT="6350" marB="0" anchor="b"/>
                </a:tc>
                <a:tc>
                  <a:txBody>
                    <a:bodyPr/>
                    <a:lstStyle/>
                    <a:p>
                      <a:pPr algn="l" fontAlgn="b"/>
                      <a:r>
                        <a:rPr lang="en-US" sz="2000" b="0" i="0" u="none" strike="noStrike" baseline="0">
                          <a:solidFill>
                            <a:srgbClr val="000000"/>
                          </a:solidFill>
                          <a:effectLst/>
                          <a:latin typeface="Calibri" charset="0"/>
                        </a:rPr>
                        <a:t>PAF</a:t>
                      </a:r>
                    </a:p>
                  </a:txBody>
                  <a:tcPr marL="6350" marR="6350" marT="6350" marB="0" anchor="b"/>
                </a:tc>
                <a:extLst>
                  <a:ext uri="{0D108BD9-81ED-4DB2-BD59-A6C34878D82A}">
                    <a16:rowId xmlns:a16="http://schemas.microsoft.com/office/drawing/2014/main" val="10005"/>
                  </a:ext>
                </a:extLst>
              </a:tr>
              <a:tr h="570050">
                <a:tc>
                  <a:txBody>
                    <a:bodyPr/>
                    <a:lstStyle/>
                    <a:p>
                      <a:pPr algn="l" fontAlgn="b"/>
                      <a:r>
                        <a:rPr lang="el-GR" sz="2000" b="0" i="0" u="none" strike="noStrike" baseline="0">
                          <a:solidFill>
                            <a:srgbClr val="000000"/>
                          </a:solidFill>
                          <a:effectLst/>
                          <a:latin typeface="Calibri" charset="0"/>
                        </a:rPr>
                        <a:t>Λευκωσία - Κερύνεια</a:t>
                      </a:r>
                    </a:p>
                  </a:txBody>
                  <a:tcPr marL="6350" marR="6350" marT="6350" marB="0" anchor="b"/>
                </a:tc>
                <a:tc>
                  <a:txBody>
                    <a:bodyPr/>
                    <a:lstStyle/>
                    <a:p>
                      <a:pPr algn="l" fontAlgn="b"/>
                      <a:r>
                        <a:rPr lang="en-US" sz="2000" b="0" i="0" u="none" strike="noStrike" baseline="0">
                          <a:solidFill>
                            <a:srgbClr val="000000"/>
                          </a:solidFill>
                          <a:effectLst/>
                          <a:latin typeface="Calibri" charset="0"/>
                        </a:rPr>
                        <a:t>LEFK</a:t>
                      </a:r>
                    </a:p>
                  </a:txBody>
                  <a:tcPr marL="6350" marR="6350" marT="6350" marB="0" anchor="b"/>
                </a:tc>
                <a:extLst>
                  <a:ext uri="{0D108BD9-81ED-4DB2-BD59-A6C34878D82A}">
                    <a16:rowId xmlns:a16="http://schemas.microsoft.com/office/drawing/2014/main" val="10006"/>
                  </a:ext>
                </a:extLst>
              </a:tr>
              <a:tr h="570050">
                <a:tc>
                  <a:txBody>
                    <a:bodyPr/>
                    <a:lstStyle/>
                    <a:p>
                      <a:pPr algn="l" fontAlgn="b"/>
                      <a:r>
                        <a:rPr lang="el-GR" sz="2000" b="0" i="0" u="none" strike="noStrike" baseline="0">
                          <a:solidFill>
                            <a:srgbClr val="000000"/>
                          </a:solidFill>
                          <a:effectLst/>
                          <a:latin typeface="Calibri" charset="0"/>
                        </a:rPr>
                        <a:t>Λεμεσός - Πάφος</a:t>
                      </a:r>
                    </a:p>
                  </a:txBody>
                  <a:tcPr marL="6350" marR="6350" marT="6350" marB="0" anchor="b"/>
                </a:tc>
                <a:tc>
                  <a:txBody>
                    <a:bodyPr/>
                    <a:lstStyle/>
                    <a:p>
                      <a:pPr algn="l" fontAlgn="b"/>
                      <a:r>
                        <a:rPr lang="en-US" sz="2000" b="0" i="0" u="none" strike="noStrike" baseline="0" dirty="0">
                          <a:solidFill>
                            <a:srgbClr val="000000"/>
                          </a:solidFill>
                          <a:effectLst/>
                          <a:latin typeface="Calibri" charset="0"/>
                        </a:rPr>
                        <a:t>LEMP</a:t>
                      </a:r>
                    </a:p>
                  </a:txBody>
                  <a:tcPr marL="6350" marR="6350" marT="6350" marB="0" anchor="b"/>
                </a:tc>
                <a:extLst>
                  <a:ext uri="{0D108BD9-81ED-4DB2-BD59-A6C34878D82A}">
                    <a16:rowId xmlns:a16="http://schemas.microsoft.com/office/drawing/2014/main" val="10007"/>
                  </a:ext>
                </a:extLst>
              </a:tr>
              <a:tr h="208118">
                <a:tc>
                  <a:txBody>
                    <a:bodyPr/>
                    <a:lstStyle/>
                    <a:p>
                      <a:pPr algn="l" fontAlgn="b"/>
                      <a:r>
                        <a:rPr lang="el-GR" sz="2000" b="0" i="0" u="none" strike="noStrike" baseline="0">
                          <a:solidFill>
                            <a:srgbClr val="000000"/>
                          </a:solidFill>
                          <a:effectLst/>
                          <a:latin typeface="Calibri" charset="0"/>
                        </a:rPr>
                        <a:t>Λάρνακα - Αμμόχωστος</a:t>
                      </a:r>
                    </a:p>
                  </a:txBody>
                  <a:tcPr marL="6350" marR="6350" marT="6350" marB="0" anchor="b"/>
                </a:tc>
                <a:tc>
                  <a:txBody>
                    <a:bodyPr/>
                    <a:lstStyle/>
                    <a:p>
                      <a:pPr algn="l" fontAlgn="b"/>
                      <a:r>
                        <a:rPr lang="en-US" sz="2000" b="0" i="0" u="none" strike="noStrike" baseline="0" dirty="0">
                          <a:solidFill>
                            <a:srgbClr val="000000"/>
                          </a:solidFill>
                          <a:effectLst/>
                          <a:latin typeface="Calibri" charset="0"/>
                        </a:rPr>
                        <a:t>LAMM</a:t>
                      </a:r>
                    </a:p>
                  </a:txBody>
                  <a:tcPr marL="6350" marR="6350" marT="6350"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72110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6D504A-61B8-F444-BB83-C36DDE06456F}"/>
              </a:ext>
            </a:extLst>
          </p:cNvPr>
          <p:cNvSpPr>
            <a:spLocks noGrp="1"/>
          </p:cNvSpPr>
          <p:nvPr>
            <p:ph type="title"/>
          </p:nvPr>
        </p:nvSpPr>
        <p:spPr/>
        <p:txBody>
          <a:bodyPr/>
          <a:lstStyle/>
          <a:p>
            <a:r>
              <a:rPr lang="en-US" dirty="0"/>
              <a:t>Conclusion</a:t>
            </a:r>
            <a:endParaRPr lang="el-GR" dirty="0"/>
          </a:p>
        </p:txBody>
      </p:sp>
      <p:sp>
        <p:nvSpPr>
          <p:cNvPr id="3" name="Θέση περιεχομένου 2">
            <a:extLst>
              <a:ext uri="{FF2B5EF4-FFF2-40B4-BE49-F238E27FC236}">
                <a16:creationId xmlns:a16="http://schemas.microsoft.com/office/drawing/2014/main" id="{7D6C66A6-A56B-BB47-BD0C-422D2205B770}"/>
              </a:ext>
            </a:extLst>
          </p:cNvPr>
          <p:cNvSpPr>
            <a:spLocks noGrp="1"/>
          </p:cNvSpPr>
          <p:nvPr>
            <p:ph idx="1"/>
          </p:nvPr>
        </p:nvSpPr>
        <p:spPr/>
        <p:txBody>
          <a:bodyPr/>
          <a:lstStyle/>
          <a:p>
            <a:r>
              <a:rPr lang="en-US" dirty="0"/>
              <a:t>Legal information is power</a:t>
            </a:r>
          </a:p>
          <a:p>
            <a:pPr lvl="1"/>
            <a:r>
              <a:rPr lang="en-US" dirty="0"/>
              <a:t>With (great) power comes equally great) responsibility</a:t>
            </a:r>
          </a:p>
          <a:p>
            <a:r>
              <a:rPr lang="en-US" dirty="0"/>
              <a:t>Legal Information is reshaped in the digital age</a:t>
            </a:r>
          </a:p>
          <a:p>
            <a:pPr lvl="1"/>
            <a:r>
              <a:rPr lang="en-US" dirty="0"/>
              <a:t>Opportunities for the lawyer (and public)</a:t>
            </a:r>
          </a:p>
          <a:p>
            <a:pPr lvl="1"/>
            <a:r>
              <a:rPr lang="en-US" dirty="0"/>
              <a:t>Challenges to legal information but also the practice and even the very nature of law</a:t>
            </a:r>
          </a:p>
          <a:p>
            <a:pPr lvl="1"/>
            <a:r>
              <a:rPr lang="en-US" dirty="0"/>
              <a:t>A long view is needed</a:t>
            </a:r>
          </a:p>
          <a:p>
            <a:r>
              <a:rPr lang="en-US" dirty="0"/>
              <a:t>The roles of academia as a mediator, facilitator of in-depth discussion and guardian of values </a:t>
            </a:r>
          </a:p>
          <a:p>
            <a:endParaRPr lang="el-GR" dirty="0"/>
          </a:p>
        </p:txBody>
      </p:sp>
    </p:spTree>
    <p:extLst>
      <p:ext uri="{BB962C8B-B14F-4D97-AF65-F5344CB8AC3E}">
        <p14:creationId xmlns:p14="http://schemas.microsoft.com/office/powerpoint/2010/main" val="3536735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D9B1F0-F654-9548-8E31-8805B324EEA6}"/>
              </a:ext>
            </a:extLst>
          </p:cNvPr>
          <p:cNvSpPr>
            <a:spLocks noGrp="1"/>
          </p:cNvSpPr>
          <p:nvPr>
            <p:ph type="title"/>
          </p:nvPr>
        </p:nvSpPr>
        <p:spPr>
          <a:xfrm>
            <a:off x="1371600" y="318052"/>
            <a:ext cx="9601200" cy="1133061"/>
          </a:xfrm>
        </p:spPr>
        <p:txBody>
          <a:bodyPr>
            <a:normAutofit fontScale="90000"/>
          </a:bodyPr>
          <a:lstStyle/>
          <a:p>
            <a:r>
              <a:rPr lang="en-US" dirty="0"/>
              <a:t>Case law in the modern European legal tradition </a:t>
            </a:r>
            <a:endParaRPr lang="el-GR" dirty="0"/>
          </a:p>
        </p:txBody>
      </p:sp>
      <p:sp>
        <p:nvSpPr>
          <p:cNvPr id="3" name="Θέση περιεχομένου 2">
            <a:extLst>
              <a:ext uri="{FF2B5EF4-FFF2-40B4-BE49-F238E27FC236}">
                <a16:creationId xmlns:a16="http://schemas.microsoft.com/office/drawing/2014/main" id="{36DA9C1A-0440-9541-A56E-B0C009E7963A}"/>
              </a:ext>
            </a:extLst>
          </p:cNvPr>
          <p:cNvSpPr>
            <a:spLocks noGrp="1"/>
          </p:cNvSpPr>
          <p:nvPr>
            <p:ph idx="1"/>
          </p:nvPr>
        </p:nvSpPr>
        <p:spPr>
          <a:xfrm>
            <a:off x="1371600" y="1560443"/>
            <a:ext cx="9601200" cy="4306957"/>
          </a:xfrm>
        </p:spPr>
        <p:txBody>
          <a:bodyPr>
            <a:normAutofit/>
          </a:bodyPr>
          <a:lstStyle/>
          <a:p>
            <a:r>
              <a:rPr lang="en-US" dirty="0"/>
              <a:t>Diversity between national legal systems as to the place of the case law in the formal hierarchy of sources. BUT</a:t>
            </a:r>
          </a:p>
          <a:p>
            <a:r>
              <a:rPr lang="en-US" dirty="0"/>
              <a:t>Everywhere: case law an </a:t>
            </a:r>
            <a:r>
              <a:rPr lang="en-US" i="1" dirty="0"/>
              <a:t>authority</a:t>
            </a:r>
            <a:r>
              <a:rPr lang="en-US" dirty="0"/>
              <a:t> employed in shaping, mapping and interpreting the law</a:t>
            </a:r>
          </a:p>
          <a:p>
            <a:r>
              <a:rPr lang="en-US" dirty="0"/>
              <a:t>Impact of European law</a:t>
            </a:r>
          </a:p>
          <a:p>
            <a:pPr lvl="1"/>
            <a:r>
              <a:rPr lang="en-US" dirty="0"/>
              <a:t>Vital role of court</a:t>
            </a:r>
            <a:r>
              <a:rPr lang="el-GR" dirty="0"/>
              <a:t> </a:t>
            </a:r>
            <a:r>
              <a:rPr lang="en-US" dirty="0"/>
              <a:t>decisions for EU and ECHR law</a:t>
            </a:r>
          </a:p>
          <a:p>
            <a:pPr lvl="1"/>
            <a:r>
              <a:rPr lang="en-US" dirty="0"/>
              <a:t>Important role of national (Member State) courts in EU governance</a:t>
            </a:r>
          </a:p>
          <a:p>
            <a:pPr lvl="1"/>
            <a:r>
              <a:rPr lang="en-US" dirty="0"/>
              <a:t>EU legal/financial support of case law databases; interconnection initiatives; -e-justice (and e-law</a:t>
            </a:r>
          </a:p>
          <a:p>
            <a:pPr lvl="1"/>
            <a:r>
              <a:rPr lang="en-US" dirty="0"/>
              <a:t>EU standards (namely ECLI)</a:t>
            </a:r>
          </a:p>
          <a:p>
            <a:endParaRPr lang="el-GR" dirty="0"/>
          </a:p>
        </p:txBody>
      </p:sp>
    </p:spTree>
    <p:extLst>
      <p:ext uri="{BB962C8B-B14F-4D97-AF65-F5344CB8AC3E}">
        <p14:creationId xmlns:p14="http://schemas.microsoft.com/office/powerpoint/2010/main" val="2441905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84F190-34E4-104F-8D59-CFA8A8B90CC3}"/>
              </a:ext>
            </a:extLst>
          </p:cNvPr>
          <p:cNvSpPr>
            <a:spLocks noGrp="1"/>
          </p:cNvSpPr>
          <p:nvPr>
            <p:ph type="title"/>
          </p:nvPr>
        </p:nvSpPr>
        <p:spPr/>
        <p:txBody>
          <a:bodyPr/>
          <a:lstStyle/>
          <a:p>
            <a:r>
              <a:rPr lang="en-US" dirty="0"/>
              <a:t>Outline of Paper “Oracles of the Law”</a:t>
            </a:r>
            <a:endParaRPr lang="el-GR" dirty="0"/>
          </a:p>
        </p:txBody>
      </p:sp>
      <p:sp>
        <p:nvSpPr>
          <p:cNvPr id="3" name="Θέση περιεχομένου 2">
            <a:extLst>
              <a:ext uri="{FF2B5EF4-FFF2-40B4-BE49-F238E27FC236}">
                <a16:creationId xmlns:a16="http://schemas.microsoft.com/office/drawing/2014/main" id="{267C7791-B149-0F45-8C9D-0EF614FC6D02}"/>
              </a:ext>
            </a:extLst>
          </p:cNvPr>
          <p:cNvSpPr>
            <a:spLocks noGrp="1"/>
          </p:cNvSpPr>
          <p:nvPr>
            <p:ph idx="1"/>
          </p:nvPr>
        </p:nvSpPr>
        <p:spPr/>
        <p:txBody>
          <a:bodyPr/>
          <a:lstStyle/>
          <a:p>
            <a:r>
              <a:rPr lang="en-US" i="1" dirty="0"/>
              <a:t>Jurisprudence</a:t>
            </a:r>
            <a:r>
              <a:rPr lang="en-US" dirty="0"/>
              <a:t>: The roles of case law in the administration of justice</a:t>
            </a:r>
          </a:p>
          <a:p>
            <a:r>
              <a:rPr lang="en-US" i="1" dirty="0"/>
              <a:t>Comparative</a:t>
            </a:r>
            <a:r>
              <a:rPr lang="en-US" dirty="0"/>
              <a:t>: Access to – and management of – legal information</a:t>
            </a:r>
          </a:p>
          <a:p>
            <a:pPr lvl="1"/>
            <a:r>
              <a:rPr lang="en-US" dirty="0"/>
              <a:t>Traditional &amp; digital media</a:t>
            </a:r>
          </a:p>
          <a:p>
            <a:pPr lvl="1"/>
            <a:r>
              <a:rPr lang="en-US" dirty="0"/>
              <a:t>Reporting and citation practices</a:t>
            </a:r>
          </a:p>
          <a:p>
            <a:r>
              <a:rPr lang="en-US" dirty="0"/>
              <a:t>Governance: Stakeholders in the creation of the legal information institutions</a:t>
            </a:r>
          </a:p>
          <a:p>
            <a:pPr lvl="1"/>
            <a:r>
              <a:rPr lang="en-US" dirty="0"/>
              <a:t>E.g. in ECLI implementation, </a:t>
            </a:r>
            <a:r>
              <a:rPr lang="en-US" dirty="0" err="1"/>
              <a:t>eJustice</a:t>
            </a:r>
            <a:r>
              <a:rPr lang="en-US" dirty="0"/>
              <a:t> and </a:t>
            </a:r>
            <a:r>
              <a:rPr lang="en-US" dirty="0" err="1"/>
              <a:t>eLaw</a:t>
            </a:r>
            <a:endParaRPr lang="en-US" dirty="0"/>
          </a:p>
          <a:p>
            <a:r>
              <a:rPr lang="en-US" dirty="0"/>
              <a:t>Normative: balancing of interests and values</a:t>
            </a:r>
          </a:p>
          <a:p>
            <a:pPr lvl="1"/>
            <a:r>
              <a:rPr lang="en-US" dirty="0"/>
              <a:t>Publicity, good governance v Personal Data?</a:t>
            </a:r>
            <a:endParaRPr lang="el-GR" dirty="0"/>
          </a:p>
        </p:txBody>
      </p:sp>
    </p:spTree>
    <p:extLst>
      <p:ext uri="{BB962C8B-B14F-4D97-AF65-F5344CB8AC3E}">
        <p14:creationId xmlns:p14="http://schemas.microsoft.com/office/powerpoint/2010/main" val="2831789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152BA3-D201-D444-A799-17D406FEF987}"/>
              </a:ext>
            </a:extLst>
          </p:cNvPr>
          <p:cNvSpPr>
            <a:spLocks noGrp="1"/>
          </p:cNvSpPr>
          <p:nvPr>
            <p:ph type="title"/>
          </p:nvPr>
        </p:nvSpPr>
        <p:spPr/>
        <p:txBody>
          <a:bodyPr/>
          <a:lstStyle/>
          <a:p>
            <a:r>
              <a:rPr lang="en-US" dirty="0"/>
              <a:t>1. On the jurisprudence of case law</a:t>
            </a:r>
            <a:endParaRPr lang="el-GR" dirty="0"/>
          </a:p>
        </p:txBody>
      </p:sp>
      <p:sp>
        <p:nvSpPr>
          <p:cNvPr id="3" name="Θέση περιεχομένου 2">
            <a:extLst>
              <a:ext uri="{FF2B5EF4-FFF2-40B4-BE49-F238E27FC236}">
                <a16:creationId xmlns:a16="http://schemas.microsoft.com/office/drawing/2014/main" id="{51F13AC4-DEFE-234C-BB55-F21F52B7ACDE}"/>
              </a:ext>
            </a:extLst>
          </p:cNvPr>
          <p:cNvSpPr>
            <a:spLocks noGrp="1"/>
          </p:cNvSpPr>
          <p:nvPr>
            <p:ph idx="1"/>
          </p:nvPr>
        </p:nvSpPr>
        <p:spPr/>
        <p:txBody>
          <a:bodyPr/>
          <a:lstStyle/>
          <a:p>
            <a:r>
              <a:rPr lang="en-US" dirty="0"/>
              <a:t>Beware of neo-formalism!</a:t>
            </a:r>
          </a:p>
          <a:p>
            <a:r>
              <a:rPr lang="en-US" dirty="0"/>
              <a:t>Modern case law # Roman imperial </a:t>
            </a:r>
            <a:r>
              <a:rPr lang="en-US" dirty="0" err="1"/>
              <a:t>rescripta</a:t>
            </a:r>
            <a:r>
              <a:rPr lang="en-US" dirty="0"/>
              <a:t> (or </a:t>
            </a:r>
            <a:r>
              <a:rPr lang="en-US" i="1" dirty="0" err="1"/>
              <a:t>constitutiones</a:t>
            </a:r>
            <a:r>
              <a:rPr lang="en-US" dirty="0"/>
              <a:t>)</a:t>
            </a:r>
          </a:p>
          <a:p>
            <a:r>
              <a:rPr lang="en-US" dirty="0"/>
              <a:t>Form follows function</a:t>
            </a:r>
          </a:p>
          <a:p>
            <a:r>
              <a:rPr lang="en-US" dirty="0"/>
              <a:t>Legal realism, not legal cynicism</a:t>
            </a:r>
          </a:p>
          <a:p>
            <a:r>
              <a:rPr lang="en-US" dirty="0"/>
              <a:t>Case law has power</a:t>
            </a:r>
          </a:p>
          <a:p>
            <a:pPr lvl="1"/>
            <a:r>
              <a:rPr lang="en-US" dirty="0" err="1"/>
              <a:t>Auctoratitate</a:t>
            </a:r>
            <a:r>
              <a:rPr lang="en-US" dirty="0"/>
              <a:t> rationis</a:t>
            </a:r>
          </a:p>
          <a:p>
            <a:pPr lvl="1"/>
            <a:r>
              <a:rPr lang="en-US" i="0" dirty="0"/>
              <a:t>NOT</a:t>
            </a:r>
            <a:r>
              <a:rPr lang="en-US" dirty="0"/>
              <a:t> </a:t>
            </a:r>
            <a:r>
              <a:rPr lang="en-US" dirty="0" err="1"/>
              <a:t>Ratione</a:t>
            </a:r>
            <a:r>
              <a:rPr lang="en-US" dirty="0"/>
              <a:t> </a:t>
            </a:r>
            <a:r>
              <a:rPr lang="en-US" dirty="0" err="1"/>
              <a:t>auctoritatis</a:t>
            </a:r>
            <a:endParaRPr lang="el-GR" dirty="0"/>
          </a:p>
        </p:txBody>
      </p:sp>
    </p:spTree>
    <p:extLst>
      <p:ext uri="{BB962C8B-B14F-4D97-AF65-F5344CB8AC3E}">
        <p14:creationId xmlns:p14="http://schemas.microsoft.com/office/powerpoint/2010/main" val="769004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03A902-439E-0848-9FE4-950C7F4674E2}"/>
              </a:ext>
            </a:extLst>
          </p:cNvPr>
          <p:cNvSpPr>
            <a:spLocks noGrp="1"/>
          </p:cNvSpPr>
          <p:nvPr>
            <p:ph type="title"/>
          </p:nvPr>
        </p:nvSpPr>
        <p:spPr/>
        <p:txBody>
          <a:bodyPr/>
          <a:lstStyle/>
          <a:p>
            <a:r>
              <a:rPr lang="en-US" dirty="0"/>
              <a:t>2. Access to – and management of – legal information</a:t>
            </a:r>
            <a:endParaRPr lang="el-GR" dirty="0"/>
          </a:p>
        </p:txBody>
      </p:sp>
      <p:sp>
        <p:nvSpPr>
          <p:cNvPr id="3" name="Θέση περιεχομένου 2">
            <a:extLst>
              <a:ext uri="{FF2B5EF4-FFF2-40B4-BE49-F238E27FC236}">
                <a16:creationId xmlns:a16="http://schemas.microsoft.com/office/drawing/2014/main" id="{96DD240A-8C1D-714D-B434-533894E880E6}"/>
              </a:ext>
            </a:extLst>
          </p:cNvPr>
          <p:cNvSpPr>
            <a:spLocks noGrp="1"/>
          </p:cNvSpPr>
          <p:nvPr>
            <p:ph idx="1"/>
          </p:nvPr>
        </p:nvSpPr>
        <p:spPr/>
        <p:txBody>
          <a:bodyPr/>
          <a:lstStyle/>
          <a:p>
            <a:r>
              <a:rPr lang="en-US" dirty="0"/>
              <a:t>Traditions of law reporting and publishing of case law</a:t>
            </a:r>
          </a:p>
          <a:p>
            <a:pPr lvl="1"/>
            <a:r>
              <a:rPr lang="en-US" dirty="0"/>
              <a:t>Common law: reporting the </a:t>
            </a:r>
            <a:r>
              <a:rPr lang="en-US" u="sng" dirty="0"/>
              <a:t>case</a:t>
            </a:r>
          </a:p>
          <a:p>
            <a:pPr lvl="1"/>
            <a:r>
              <a:rPr lang="en-US" dirty="0"/>
              <a:t>Continental: selection of cases / </a:t>
            </a:r>
            <a:r>
              <a:rPr lang="en-US" dirty="0" err="1"/>
              <a:t>excerps</a:t>
            </a:r>
            <a:r>
              <a:rPr lang="en-US" dirty="0"/>
              <a:t> / in edited form</a:t>
            </a:r>
          </a:p>
          <a:p>
            <a:pPr lvl="1"/>
            <a:r>
              <a:rPr lang="en-US" dirty="0"/>
              <a:t>European courts: convergence of sorts</a:t>
            </a:r>
          </a:p>
          <a:p>
            <a:pPr lvl="1"/>
            <a:r>
              <a:rPr lang="en-US" dirty="0"/>
              <a:t>EU push towards further convergence / homogeneous standards</a:t>
            </a:r>
          </a:p>
          <a:p>
            <a:r>
              <a:rPr lang="en-US" dirty="0"/>
              <a:t>Medium neutral citation standards: ECLI and MNC</a:t>
            </a:r>
          </a:p>
          <a:p>
            <a:pPr lvl="1"/>
            <a:endParaRPr lang="en-US" dirty="0"/>
          </a:p>
          <a:p>
            <a:endParaRPr lang="el-GR" dirty="0"/>
          </a:p>
        </p:txBody>
      </p:sp>
    </p:spTree>
    <p:extLst>
      <p:ext uri="{BB962C8B-B14F-4D97-AF65-F5344CB8AC3E}">
        <p14:creationId xmlns:p14="http://schemas.microsoft.com/office/powerpoint/2010/main" val="3465319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677C32-886B-1145-9DB9-73100D0177A3}"/>
              </a:ext>
            </a:extLst>
          </p:cNvPr>
          <p:cNvSpPr>
            <a:spLocks noGrp="1"/>
          </p:cNvSpPr>
          <p:nvPr>
            <p:ph type="title"/>
          </p:nvPr>
        </p:nvSpPr>
        <p:spPr/>
        <p:txBody>
          <a:bodyPr/>
          <a:lstStyle/>
          <a:p>
            <a:r>
              <a:rPr lang="en-US" dirty="0"/>
              <a:t>3. Governance aspects of </a:t>
            </a:r>
            <a:r>
              <a:rPr lang="en-US" dirty="0" err="1"/>
              <a:t>eLaw</a:t>
            </a:r>
            <a:endParaRPr lang="el-GR" dirty="0"/>
          </a:p>
        </p:txBody>
      </p:sp>
      <p:sp>
        <p:nvSpPr>
          <p:cNvPr id="3" name="Θέση περιεχομένου 2">
            <a:extLst>
              <a:ext uri="{FF2B5EF4-FFF2-40B4-BE49-F238E27FC236}">
                <a16:creationId xmlns:a16="http://schemas.microsoft.com/office/drawing/2014/main" id="{A1F47D16-0727-7E48-96D1-4449B89A669D}"/>
              </a:ext>
            </a:extLst>
          </p:cNvPr>
          <p:cNvSpPr>
            <a:spLocks noGrp="1"/>
          </p:cNvSpPr>
          <p:nvPr>
            <p:ph idx="1"/>
          </p:nvPr>
        </p:nvSpPr>
        <p:spPr/>
        <p:txBody>
          <a:bodyPr/>
          <a:lstStyle/>
          <a:p>
            <a:r>
              <a:rPr lang="en-US" dirty="0"/>
              <a:t>ECLI – ECLI implementation</a:t>
            </a:r>
          </a:p>
          <a:p>
            <a:r>
              <a:rPr lang="en-US" dirty="0"/>
              <a:t>National legal traditions?</a:t>
            </a:r>
          </a:p>
          <a:p>
            <a:r>
              <a:rPr lang="en-US" dirty="0"/>
              <a:t>Relative power of stakeholders?</a:t>
            </a:r>
          </a:p>
          <a:p>
            <a:pPr lvl="1"/>
            <a:r>
              <a:rPr lang="en-US" dirty="0"/>
              <a:t>Information technology specialists</a:t>
            </a:r>
          </a:p>
          <a:p>
            <a:pPr lvl="1"/>
            <a:r>
              <a:rPr lang="en-US" dirty="0"/>
              <a:t>Judicial staff bureaucracies</a:t>
            </a:r>
          </a:p>
          <a:p>
            <a:pPr lvl="1"/>
            <a:r>
              <a:rPr lang="en-US" dirty="0"/>
              <a:t>Lawyers (</a:t>
            </a:r>
            <a:r>
              <a:rPr lang="en-US" dirty="0" err="1"/>
              <a:t>practioners</a:t>
            </a:r>
            <a:r>
              <a:rPr lang="en-US" dirty="0"/>
              <a:t> / judges / academia)</a:t>
            </a:r>
            <a:endParaRPr lang="el-GR" dirty="0"/>
          </a:p>
        </p:txBody>
      </p:sp>
    </p:spTree>
    <p:extLst>
      <p:ext uri="{BB962C8B-B14F-4D97-AF65-F5344CB8AC3E}">
        <p14:creationId xmlns:p14="http://schemas.microsoft.com/office/powerpoint/2010/main" val="1296308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C6A4BB-E2C1-1746-8B64-CA2E3045E2AB}"/>
              </a:ext>
            </a:extLst>
          </p:cNvPr>
          <p:cNvSpPr>
            <a:spLocks noGrp="1"/>
          </p:cNvSpPr>
          <p:nvPr>
            <p:ph type="title"/>
          </p:nvPr>
        </p:nvSpPr>
        <p:spPr/>
        <p:txBody>
          <a:bodyPr/>
          <a:lstStyle/>
          <a:p>
            <a:r>
              <a:rPr lang="en-US" dirty="0"/>
              <a:t>4. Balancing values: </a:t>
            </a:r>
            <a:endParaRPr lang="el-GR" dirty="0"/>
          </a:p>
        </p:txBody>
      </p:sp>
      <p:sp>
        <p:nvSpPr>
          <p:cNvPr id="3" name="Θέση περιεχομένου 2">
            <a:extLst>
              <a:ext uri="{FF2B5EF4-FFF2-40B4-BE49-F238E27FC236}">
                <a16:creationId xmlns:a16="http://schemas.microsoft.com/office/drawing/2014/main" id="{696EC6D4-1632-9044-AF33-8B18EE3B1A90}"/>
              </a:ext>
            </a:extLst>
          </p:cNvPr>
          <p:cNvSpPr>
            <a:spLocks noGrp="1"/>
          </p:cNvSpPr>
          <p:nvPr>
            <p:ph idx="1"/>
          </p:nvPr>
        </p:nvSpPr>
        <p:spPr/>
        <p:txBody>
          <a:bodyPr/>
          <a:lstStyle/>
          <a:p>
            <a:r>
              <a:rPr lang="en-US" dirty="0"/>
              <a:t>GDPR</a:t>
            </a:r>
          </a:p>
          <a:p>
            <a:r>
              <a:rPr lang="en-US" dirty="0"/>
              <a:t>Anonymization</a:t>
            </a:r>
          </a:p>
          <a:p>
            <a:r>
              <a:rPr lang="en-US" dirty="0" err="1"/>
              <a:t>Competiting</a:t>
            </a:r>
            <a:r>
              <a:rPr lang="en-US" dirty="0"/>
              <a:t> values</a:t>
            </a:r>
          </a:p>
          <a:p>
            <a:pPr lvl="1"/>
            <a:r>
              <a:rPr lang="en-US" dirty="0"/>
              <a:t>Protection of personal data</a:t>
            </a:r>
          </a:p>
          <a:p>
            <a:pPr lvl="1"/>
            <a:r>
              <a:rPr lang="en-US" dirty="0"/>
              <a:t>Right of publicity; transparency; effective access to all information that could allow us to evaluate the reasoning of a decision with impact as to law</a:t>
            </a:r>
          </a:p>
          <a:p>
            <a:r>
              <a:rPr lang="en-US" dirty="0"/>
              <a:t>A plea to consider impact and the functions served</a:t>
            </a:r>
            <a:endParaRPr lang="el-GR" dirty="0"/>
          </a:p>
        </p:txBody>
      </p:sp>
    </p:spTree>
    <p:extLst>
      <p:ext uri="{BB962C8B-B14F-4D97-AF65-F5344CB8AC3E}">
        <p14:creationId xmlns:p14="http://schemas.microsoft.com/office/powerpoint/2010/main" val="193103553"/>
      </p:ext>
    </p:extLst>
  </p:cSld>
  <p:clrMapOvr>
    <a:masterClrMapping/>
  </p:clrMapOvr>
</p:sld>
</file>

<file path=ppt/theme/theme1.xml><?xml version="1.0" encoding="utf-8"?>
<a:theme xmlns:a="http://schemas.openxmlformats.org/drawingml/2006/main" name="Περικοπή">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Περικοπή</Template>
  <TotalTime>134</TotalTime>
  <Words>2583</Words>
  <Application>Microsoft Macintosh PowerPoint</Application>
  <PresentationFormat>Widescreen</PresentationFormat>
  <Paragraphs>302</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Aptos</vt:lpstr>
      <vt:lpstr>Calibri</vt:lpstr>
      <vt:lpstr>Franklin Gothic Book</vt:lpstr>
      <vt:lpstr>Περικοπή</vt:lpstr>
      <vt:lpstr>Legal Information and the Oracles of the Law</vt:lpstr>
      <vt:lpstr>William Blackstone, Commentaries on the Laws of England (1765)</vt:lpstr>
      <vt:lpstr>John Dawson, The Oracles of the Law (1970)</vt:lpstr>
      <vt:lpstr>Case law in the modern European legal tradition </vt:lpstr>
      <vt:lpstr>Outline of Paper “Oracles of the Law”</vt:lpstr>
      <vt:lpstr>1. On the jurisprudence of case law</vt:lpstr>
      <vt:lpstr>2. Access to – and management of – legal information</vt:lpstr>
      <vt:lpstr>3. Governance aspects of eLaw</vt:lpstr>
      <vt:lpstr>4. Balancing values: </vt:lpstr>
      <vt:lpstr>PowerPoint Presentation</vt:lpstr>
      <vt:lpstr>Cyprus: a small jurisdiction</vt:lpstr>
      <vt:lpstr>Cyprus: A Mixed Jurisdiction</vt:lpstr>
      <vt:lpstr>Court Structure (pre-2022)</vt:lpstr>
      <vt:lpstr>Court structure (today)</vt:lpstr>
      <vt:lpstr>Publication of Judgments</vt:lpstr>
      <vt:lpstr>Case Law Identification in Cyprus pre-ECLI</vt:lpstr>
      <vt:lpstr>Cyprus: ECLI as a necessity</vt:lpstr>
      <vt:lpstr>Cyprus: ECLI as an opportunity</vt:lpstr>
      <vt:lpstr>Cyprus: ECLI as an opportunity</vt:lpstr>
      <vt:lpstr>Cyprus: ECLI as an opportunity</vt:lpstr>
      <vt:lpstr>Cyprus: ECLI as a challenge</vt:lpstr>
      <vt:lpstr>Cyprus: ECLI Prospects</vt:lpstr>
      <vt:lpstr>Cyprus: ECLI Prospects</vt:lpstr>
      <vt:lpstr>Cyprus: The CyECLI Project</vt:lpstr>
      <vt:lpstr>CyECLI: Objectives</vt:lpstr>
      <vt:lpstr>CyECLI: Activities</vt:lpstr>
      <vt:lpstr>CyECLI: Target Audience</vt:lpstr>
      <vt:lpstr>CyECLI: Expected Results</vt:lpstr>
      <vt:lpstr>PowerPoint Presentation</vt:lpstr>
      <vt:lpstr>PowerPoint Presentation</vt:lpstr>
      <vt:lpstr>ECLI options</vt:lpstr>
      <vt:lpstr>Παράδειγμα (1)</vt:lpstr>
      <vt:lpstr>Παράδειγμα (2)</vt:lpstr>
      <vt:lpstr>Court abreviations</vt:lpstr>
      <vt:lpstr>District abbreviations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Oracles of the Law</dc:title>
  <dc:creator>Nikitas Hatzimihail</dc:creator>
  <cp:lastModifiedBy>Laris Vrahimis</cp:lastModifiedBy>
  <cp:revision>10</cp:revision>
  <dcterms:created xsi:type="dcterms:W3CDTF">2019-10-18T08:40:14Z</dcterms:created>
  <dcterms:modified xsi:type="dcterms:W3CDTF">2024-09-27T09:56:01Z</dcterms:modified>
</cp:coreProperties>
</file>