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0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2" r:id="rId4"/>
    <p:sldId id="270" r:id="rId5"/>
    <p:sldId id="271" r:id="rId6"/>
    <p:sldId id="263" r:id="rId7"/>
    <p:sldId id="264" r:id="rId8"/>
    <p:sldId id="273" r:id="rId9"/>
    <p:sldId id="274" r:id="rId10"/>
    <p:sldId id="269" r:id="rId11"/>
    <p:sldId id="268" r:id="rId12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25"/>
    <p:restoredTop sz="95814"/>
  </p:normalViewPr>
  <p:slideViewPr>
    <p:cSldViewPr snapToGrid="0" snapToObjects="1">
      <p:cViewPr varScale="1">
        <p:scale>
          <a:sx n="124" d="100"/>
          <a:sy n="124" d="100"/>
        </p:scale>
        <p:origin x="192" y="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2314B-E43B-8F4A-A6F8-3AB3EC549A8A}" type="datetimeFigureOut">
              <a:rPr lang="en-US" smtClean="0"/>
              <a:t>9/26/24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E22CA-23D8-7642-905D-9DAEA932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4557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EEBCF-0FDD-4B45-8C25-38B824A70D08}" type="datetimeFigureOut">
              <a:rPr lang="en-US" smtClean="0"/>
              <a:t>9/26/24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E59DFC-17AE-9F4D-90A4-743DA2F8D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96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59DFC-17AE-9F4D-90A4-743DA2F8DCF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148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1CC58-AA6E-FC40-B73D-304B347EF9ED}" type="datetime1">
              <a:rPr lang="en-US" smtClean="0"/>
              <a:t>9/26/24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Laris Vrahimis, LLB (Hons) Lon, Barrister at Law  Eleni Vrahimi &amp; Co, Chr. Sozou 2, Suite 205/6, 1096 Nicosia, Cyprus | lv@vrahimi.com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404B7-921E-8144-9E6E-376B71B9DC3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81490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AA2F5-63C2-AD47-97AC-07652F3ED91C}" type="datetime1">
              <a:rPr lang="en-US" smtClean="0"/>
              <a:t>9/26/24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Laris Vrahimis, LLB (Hons) Lon, Barrister at Law  Eleni Vrahimi &amp; Co, Chr. Sozou 2, Suite 205/6, 1096 Nicosia, Cyprus | lv@vrahimi.com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404B7-921E-8144-9E6E-376B71B9D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382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F472-30A4-3F40-BB43-FD0EF3E4DE7A}" type="datetime1">
              <a:rPr lang="en-US" smtClean="0"/>
              <a:t>9/26/24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Laris Vrahimis, LLB (Hons) Lon, Barrister at Law  Eleni Vrahimi &amp; Co, Chr. Sozou 2, Suite 205/6, 1096 Nicosia, Cyprus | lv@vrahimi.com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404B7-921E-8144-9E6E-376B71B9D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386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703DD-0915-7E41-9B11-1F2908BC95E1}" type="datetime1">
              <a:rPr lang="en-US" smtClean="0"/>
              <a:t>9/26/24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Laris Vrahimis, LLB (Hons) Lon, Barrister at Law  Eleni Vrahimi &amp; Co, Chr. Sozou 2, Suite 205/6, 1096 Nicosia, Cyprus | lv@vrahimi.com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404B7-921E-8144-9E6E-376B71B9D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76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28446-552F-A545-9720-2532B968B6E7}" type="datetime1">
              <a:rPr lang="en-US" smtClean="0"/>
              <a:t>9/26/24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Laris Vrahimis, LLB (Hons) Lon, Barrister at Law  Eleni Vrahimi &amp; Co, Chr. Sozou 2, Suite 205/6, 1096 Nicosia, Cyprus | lv@vrahimi.com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404B7-921E-8144-9E6E-376B71B9DC3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6006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DB96F-E9B5-0449-9264-D63388152A75}" type="datetime1">
              <a:rPr lang="en-US" smtClean="0"/>
              <a:t>9/26/24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Laris Vrahimis, LLB (Hons) Lon, Barrister at Law  Eleni Vrahimi &amp; Co, Chr. Sozou 2, Suite 205/6, 1096 Nicosia, Cyprus | lv@vrahimi.com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404B7-921E-8144-9E6E-376B71B9D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56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6420-FF29-344D-AFCA-9552628A62AE}" type="datetime1">
              <a:rPr lang="en-US" smtClean="0"/>
              <a:t>9/26/24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Laris Vrahimis, LLB (Hons) Lon, Barrister at Law  Eleni Vrahimi &amp; Co, Chr. Sozou 2, Suite 205/6, 1096 Nicosia, Cyprus | lv@vrahimi.com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404B7-921E-8144-9E6E-376B71B9D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1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5453A-A66A-534F-A0F2-5AA8509B0134}" type="datetime1">
              <a:rPr lang="en-US" smtClean="0"/>
              <a:t>9/26/24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Laris Vrahimis, LLB (Hons) Lon, Barrister at Law  Eleni Vrahimi &amp; Co, Chr. Sozou 2, Suite 205/6, 1096 Nicosia, Cyprus | lv@vrahimi.com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404B7-921E-8144-9E6E-376B71B9D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35CD2-70E7-9943-8F85-A40A420310DE}" type="datetime1">
              <a:rPr lang="en-US" smtClean="0"/>
              <a:t>9/26/24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Laris Vrahimis, LLB (Hons) Lon, Barrister at Law  Eleni Vrahimi &amp; Co, Chr. Sozou 2, Suite 205/6, 1096 Nicosia, Cyprus | lv@vrahimi.com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404B7-921E-8144-9E6E-376B71B9D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25A3-DD53-A54E-85EE-C4A686D0E18E}" type="datetime1">
              <a:rPr lang="en-US" smtClean="0"/>
              <a:t>9/26/24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Laris Vrahimis, LLB (Hons) Lon, Barrister at Law  Eleni Vrahimi &amp; Co, Chr. Sozou 2, Suite 205/6, 1096 Nicosia, Cyprus | lv@vrahimi.com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404B7-921E-8144-9E6E-376B71B9D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71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EF73-9AF9-894B-B3A5-50A44274192F}" type="datetime1">
              <a:rPr lang="en-US" smtClean="0"/>
              <a:t>9/26/24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Laris Vrahimis, LLB (Hons) Lon, Barrister at Law  Eleni Vrahimi &amp; Co, Chr. Sozou 2, Suite 205/6, 1096 Nicosia, Cyprus | lv@vrahimi.com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404B7-921E-8144-9E6E-376B71B9D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04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62393"/>
            <a:ext cx="9692640" cy="1428929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F8CD16A7-9399-7E4A-B1FD-0EB9F7E6D545}" type="datetime1">
              <a:rPr lang="en-US" smtClean="0"/>
              <a:t>9/26/24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/>
              <a:t>Laris Vrahimis, LLB (Hons) Lon, Barrister at Law  Eleni Vrahimi &amp; Co, Chr. Sozou 2, Suite 205/6, 1096 Nicosia, Cyprus | lv@vrahimi.com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8C9404B7-921E-8144-9E6E-376B71B9D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49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9" r:id="rId1"/>
    <p:sldLayoutId id="2147484410" r:id="rId2"/>
    <p:sldLayoutId id="2147484411" r:id="rId3"/>
    <p:sldLayoutId id="2147484412" r:id="rId4"/>
    <p:sldLayoutId id="2147484413" r:id="rId5"/>
    <p:sldLayoutId id="2147484414" r:id="rId6"/>
    <p:sldLayoutId id="2147484415" r:id="rId7"/>
    <p:sldLayoutId id="2147484416" r:id="rId8"/>
    <p:sldLayoutId id="2147484417" r:id="rId9"/>
    <p:sldLayoutId id="2147484418" r:id="rId10"/>
    <p:sldLayoutId id="214748441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3461356"/>
          </a:xfrm>
        </p:spPr>
        <p:txBody>
          <a:bodyPr>
            <a:normAutofit/>
          </a:bodyPr>
          <a:lstStyle/>
          <a:p>
            <a:r>
              <a:rPr lang="en-US" sz="4800" b="1" dirty="0"/>
              <a:t>The Cylaw Project: Open Access to Law in Cyprus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454769"/>
            <a:ext cx="9418320" cy="2037471"/>
          </a:xfrm>
        </p:spPr>
        <p:txBody>
          <a:bodyPr>
            <a:normAutofit/>
          </a:bodyPr>
          <a:lstStyle/>
          <a:p>
            <a:r>
              <a:rPr lang="en-US" sz="3500" dirty="0"/>
              <a:t>Laris Vrahimis – 26</a:t>
            </a:r>
            <a:r>
              <a:rPr lang="en-US" sz="3500" baseline="30000" dirty="0"/>
              <a:t>th</a:t>
            </a:r>
            <a:r>
              <a:rPr lang="en-US" sz="3500" dirty="0"/>
              <a:t> September 2024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C9404B7-921E-8144-9E6E-376B71B9DC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90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200"/>
              </a:spcBef>
              <a:spcAft>
                <a:spcPts val="800"/>
              </a:spcAft>
            </a:pPr>
            <a:r>
              <a:rPr lang="en-US" sz="2300" dirty="0"/>
              <a:t>Provide free access to our databases to all</a:t>
            </a:r>
          </a:p>
          <a:p>
            <a:pPr>
              <a:spcBef>
                <a:spcPts val="200"/>
              </a:spcBef>
              <a:spcAft>
                <a:spcPts val="800"/>
              </a:spcAft>
            </a:pPr>
            <a:r>
              <a:rPr lang="en-US" sz="2300" dirty="0"/>
              <a:t>Provide the best possible automated means to access primary legal information</a:t>
            </a:r>
          </a:p>
          <a:p>
            <a:pPr>
              <a:spcBef>
                <a:spcPts val="200"/>
              </a:spcBef>
              <a:spcAft>
                <a:spcPts val="800"/>
              </a:spcAft>
            </a:pPr>
            <a:r>
              <a:rPr lang="en-US" sz="2300" dirty="0"/>
              <a:t>No editorial work (</a:t>
            </a:r>
            <a:r>
              <a:rPr lang="en-US" sz="2300" i="1" u="sng" dirty="0"/>
              <a:t>however:</a:t>
            </a:r>
            <a:r>
              <a:rPr lang="en-US" sz="2300" dirty="0"/>
              <a:t> except legislation consolidations, indexes, and basic metadata to documents)</a:t>
            </a:r>
          </a:p>
          <a:p>
            <a:pPr>
              <a:spcBef>
                <a:spcPts val="200"/>
              </a:spcBef>
              <a:spcAft>
                <a:spcPts val="800"/>
              </a:spcAft>
            </a:pPr>
            <a:r>
              <a:rPr lang="en-US" sz="2300" dirty="0"/>
              <a:t>Use most of our funds to create collections of documents or long-term added value</a:t>
            </a:r>
          </a:p>
          <a:p>
            <a:pPr>
              <a:spcBef>
                <a:spcPts val="200"/>
              </a:spcBef>
              <a:spcAft>
                <a:spcPts val="800"/>
              </a:spcAft>
            </a:pPr>
            <a:r>
              <a:rPr lang="en-US" sz="2300" dirty="0"/>
              <a:t>Outsource tasks where possible</a:t>
            </a:r>
          </a:p>
          <a:p>
            <a:pPr>
              <a:spcBef>
                <a:spcPts val="200"/>
              </a:spcBef>
              <a:spcAft>
                <a:spcPts val="800"/>
              </a:spcAft>
            </a:pPr>
            <a:r>
              <a:rPr lang="en-US" sz="2300" dirty="0"/>
              <a:t>No duplication with other services (though one stop shop for searching)</a:t>
            </a:r>
          </a:p>
          <a:p>
            <a:pPr>
              <a:spcBef>
                <a:spcPts val="200"/>
              </a:spcBef>
              <a:spcAft>
                <a:spcPts val="800"/>
              </a:spcAft>
            </a:pPr>
            <a:r>
              <a:rPr lang="en-US" sz="2300" dirty="0"/>
              <a:t>Close co-operation with creators of legal information and where possible transfer responsibility for updating information to them</a:t>
            </a:r>
          </a:p>
          <a:p>
            <a:pPr>
              <a:spcBef>
                <a:spcPts val="200"/>
              </a:spcBef>
              <a:spcAft>
                <a:spcPts val="800"/>
              </a:spcAft>
            </a:pPr>
            <a:r>
              <a:rPr lang="en-US" sz="2300" dirty="0"/>
              <a:t>Comprehensive coverage</a:t>
            </a:r>
          </a:p>
          <a:p>
            <a:pPr>
              <a:spcBef>
                <a:spcPts val="200"/>
              </a:spcBef>
              <a:spcAft>
                <a:spcPts val="800"/>
              </a:spcAft>
            </a:pPr>
            <a:r>
              <a:rPr lang="en-US" sz="2300" dirty="0"/>
              <a:t>Timely updating of databases</a:t>
            </a:r>
          </a:p>
          <a:p>
            <a:pPr>
              <a:spcBef>
                <a:spcPts val="200"/>
              </a:spcBef>
              <a:spcAft>
                <a:spcPts val="800"/>
              </a:spcAft>
            </a:pPr>
            <a:r>
              <a:rPr lang="en-US" sz="2300" dirty="0"/>
              <a:t>Ensure financial viability of project in the future by reducing running costs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C9404B7-921E-8144-9E6E-376B71B9DC3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8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Legislation project</a:t>
            </a:r>
          </a:p>
          <a:p>
            <a:pPr algn="just">
              <a:spcAft>
                <a:spcPts val="2000"/>
              </a:spcAft>
            </a:pPr>
            <a:r>
              <a:rPr lang="en-GB" dirty="0" err="1"/>
              <a:t>CyEcli</a:t>
            </a:r>
            <a:r>
              <a:rPr lang="en-GB" dirty="0"/>
              <a:t> project</a:t>
            </a:r>
            <a:endParaRPr lang="el-GR" dirty="0"/>
          </a:p>
          <a:p>
            <a:pPr algn="just">
              <a:spcAft>
                <a:spcPts val="2000"/>
              </a:spcAft>
            </a:pPr>
            <a:r>
              <a:rPr lang="en-US" dirty="0"/>
              <a:t>Redesign of site</a:t>
            </a:r>
            <a:endParaRPr lang="el-GR" dirty="0"/>
          </a:p>
          <a:p>
            <a:pPr algn="just">
              <a:spcAft>
                <a:spcPts val="2000"/>
              </a:spcAft>
            </a:pPr>
            <a:r>
              <a:rPr lang="en-US" dirty="0"/>
              <a:t>More personnel – part time but committed – not stretch resources or expand resources</a:t>
            </a:r>
            <a:endParaRPr lang="en-GB" dirty="0"/>
          </a:p>
          <a:p>
            <a:pPr algn="just"/>
            <a:r>
              <a:rPr lang="en-GB" dirty="0"/>
              <a:t>AI? (TBA)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C9404B7-921E-8144-9E6E-376B71B9DC3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65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beginning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2027582"/>
            <a:ext cx="8595360" cy="4454497"/>
          </a:xfrm>
        </p:spPr>
        <p:txBody>
          <a:bodyPr>
            <a:noAutofit/>
          </a:bodyPr>
          <a:lstStyle/>
          <a:p>
            <a:pPr algn="just">
              <a:buSzPct val="100000"/>
            </a:pPr>
            <a:r>
              <a:rPr lang="en-US" sz="2400" dirty="0"/>
              <a:t>How it all started </a:t>
            </a:r>
          </a:p>
          <a:p>
            <a:pPr lvl="1" algn="just"/>
            <a:r>
              <a:rPr lang="en-US" sz="2400" dirty="0"/>
              <a:t>Initial coverage</a:t>
            </a:r>
          </a:p>
          <a:p>
            <a:pPr lvl="1" algn="just"/>
            <a:r>
              <a:rPr lang="en-US" sz="2400" dirty="0"/>
              <a:t>Collaborations</a:t>
            </a:r>
          </a:p>
          <a:p>
            <a:pPr lvl="2" algn="just"/>
            <a:r>
              <a:rPr lang="en-US" sz="2400" dirty="0"/>
              <a:t>Supreme Court</a:t>
            </a:r>
          </a:p>
          <a:p>
            <a:pPr lvl="2" algn="just"/>
            <a:r>
              <a:rPr lang="en-US" sz="2400" dirty="0"/>
              <a:t>FALM - LVI conferences</a:t>
            </a:r>
          </a:p>
          <a:p>
            <a:pPr lvl="2" algn="just"/>
            <a:r>
              <a:rPr lang="en-US" sz="2400" dirty="0"/>
              <a:t>Sino – Hyperlinking – English Citations</a:t>
            </a:r>
          </a:p>
          <a:p>
            <a:pPr algn="just"/>
            <a:r>
              <a:rPr lang="en-US" sz="2400" dirty="0"/>
              <a:t>Stemmer</a:t>
            </a:r>
          </a:p>
          <a:p>
            <a:pPr algn="just"/>
            <a:r>
              <a:rPr lang="en-US" sz="2400" dirty="0"/>
              <a:t>Expanding to total coverage</a:t>
            </a:r>
          </a:p>
          <a:p>
            <a:pPr lvl="1" algn="just"/>
            <a:r>
              <a:rPr lang="en-US" sz="2400" dirty="0"/>
              <a:t>University of Cyprus project – searchable pdf and searchable</a:t>
            </a:r>
            <a:endParaRPr lang="en-US" sz="2000" dirty="0"/>
          </a:p>
          <a:p>
            <a:pPr lvl="8" algn="just"/>
            <a:r>
              <a:rPr lang="en-US" sz="2000" dirty="0"/>
              <a:t>                                      			…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C9404B7-921E-8144-9E6E-376B71B9DC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723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9E084F-FD36-7831-D30A-1AD9759D6B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E65EF-605A-FAB1-E687-A4BD118BB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beginning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287CD-7B1D-F225-3C29-E714A0BD6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2027582"/>
            <a:ext cx="8595360" cy="445449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/>
              <a:t>…</a:t>
            </a:r>
          </a:p>
          <a:p>
            <a:pPr algn="just"/>
            <a:r>
              <a:rPr lang="en-US" sz="2400" dirty="0"/>
              <a:t>The Civil Procedure Rules project</a:t>
            </a:r>
          </a:p>
          <a:p>
            <a:pPr lvl="1" algn="just"/>
            <a:r>
              <a:rPr lang="en-US" sz="2400" dirty="0"/>
              <a:t>Legislative XML proof of concept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6AC9B-7660-4FCA-A7CB-33BE870A1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C9404B7-921E-8144-9E6E-376B71B9DC3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69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B5F1B6-D5C6-DA7E-32AB-240D22F5F5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AC63D-E7F9-907E-78D0-F64D78AD4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Cyprus Bar Association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58A84-81D7-7647-0A2E-59830EE8A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2027582"/>
            <a:ext cx="8595360" cy="4454497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Funding model</a:t>
            </a:r>
          </a:p>
          <a:p>
            <a:pPr algn="just"/>
            <a:r>
              <a:rPr lang="en-US" sz="2400" dirty="0"/>
              <a:t>The new structure – </a:t>
            </a:r>
            <a:r>
              <a:rPr lang="en-US" sz="2400" dirty="0" err="1"/>
              <a:t>CyLII</a:t>
            </a:r>
            <a:r>
              <a:rPr lang="en-US" sz="2400" dirty="0"/>
              <a:t>/Cylaw, CBA, </a:t>
            </a:r>
            <a:r>
              <a:rPr lang="en-US" sz="2400" dirty="0" err="1"/>
              <a:t>CyLI</a:t>
            </a:r>
            <a:r>
              <a:rPr lang="en-US" sz="2400" dirty="0"/>
              <a:t>(R)I</a:t>
            </a:r>
          </a:p>
          <a:p>
            <a:pPr algn="just"/>
            <a:r>
              <a:rPr lang="en-US" sz="2400" dirty="0"/>
              <a:t>Need to expand databases</a:t>
            </a:r>
          </a:p>
          <a:p>
            <a:pPr lvl="1" algn="just"/>
            <a:r>
              <a:rPr lang="en-US" sz="2400" dirty="0"/>
              <a:t>Conversion of all case law database to HTML</a:t>
            </a:r>
          </a:p>
          <a:p>
            <a:pPr lvl="1" algn="just"/>
            <a:r>
              <a:rPr lang="en-US" sz="2400" dirty="0"/>
              <a:t>Addition of smaller collections – </a:t>
            </a:r>
          </a:p>
          <a:p>
            <a:pPr lvl="2" algn="just"/>
            <a:r>
              <a:rPr lang="en-US" sz="2400" dirty="0"/>
              <a:t>Supreme Constitutional Court </a:t>
            </a:r>
          </a:p>
          <a:p>
            <a:pPr lvl="2" algn="just"/>
            <a:r>
              <a:rPr lang="en-US" sz="2400" dirty="0"/>
              <a:t>JSC Reports</a:t>
            </a:r>
          </a:p>
          <a:p>
            <a:pPr lvl="1" algn="just"/>
            <a:r>
              <a:rPr lang="en-US" sz="2400" dirty="0"/>
              <a:t>Addition of First Instance Judgments</a:t>
            </a:r>
          </a:p>
          <a:p>
            <a:pPr marL="274320" lvl="1" indent="0" algn="just">
              <a:buNone/>
            </a:pPr>
            <a:endParaRPr lang="en-US" sz="2400" dirty="0"/>
          </a:p>
          <a:p>
            <a:pPr marL="274320" lvl="1" indent="0" algn="just">
              <a:buNone/>
            </a:pPr>
            <a:r>
              <a:rPr lang="en-US" sz="2400" dirty="0"/>
              <a:t>								…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39E74-D8C8-8778-0FDC-161A255C8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C9404B7-921E-8144-9E6E-376B71B9DC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67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163A9F-BC3D-D817-60C9-5ECD3C5A9F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10577-5C18-4D2A-3092-5DF6B3D36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Cyprus Bar Association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3FA81-4E3F-E1CF-CE6D-1EB3BE309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2027582"/>
            <a:ext cx="8595360" cy="4454497"/>
          </a:xfrm>
        </p:spPr>
        <p:txBody>
          <a:bodyPr>
            <a:normAutofit/>
          </a:bodyPr>
          <a:lstStyle/>
          <a:p>
            <a:pPr marL="274320" lvl="1" indent="0" algn="just">
              <a:buNone/>
            </a:pPr>
            <a:r>
              <a:rPr lang="en-US" sz="2400" dirty="0"/>
              <a:t>…</a:t>
            </a:r>
          </a:p>
          <a:p>
            <a:pPr marL="274320" lvl="1" indent="0" algn="just">
              <a:buNone/>
            </a:pPr>
            <a:endParaRPr lang="en-US" sz="2400" dirty="0"/>
          </a:p>
          <a:p>
            <a:pPr lvl="1" algn="just"/>
            <a:r>
              <a:rPr lang="en-US" sz="2400" dirty="0"/>
              <a:t>Consolidated Legislation</a:t>
            </a:r>
          </a:p>
          <a:p>
            <a:pPr lvl="1" algn="just"/>
            <a:r>
              <a:rPr lang="en-US" sz="2400" dirty="0"/>
              <a:t>Numbered legislation</a:t>
            </a:r>
          </a:p>
          <a:p>
            <a:pPr lvl="1" algn="just"/>
            <a:r>
              <a:rPr lang="en-US" sz="2400" dirty="0"/>
              <a:t>Numbered Secondary Legislation (from1930)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75EAE-215B-1715-1565-4FD198967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C9404B7-921E-8144-9E6E-376B71B9DC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43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Legislation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/>
              <a:t>The consolidated legislation project</a:t>
            </a:r>
          </a:p>
          <a:p>
            <a:pPr lvl="1" algn="just"/>
            <a:r>
              <a:rPr lang="en-US" sz="2400" dirty="0"/>
              <a:t>Starting from existing consolidations</a:t>
            </a:r>
          </a:p>
          <a:p>
            <a:pPr lvl="2" algn="just"/>
            <a:r>
              <a:rPr lang="en-US" sz="2400" dirty="0"/>
              <a:t>Law Commissioner’s Consolidations</a:t>
            </a:r>
          </a:p>
          <a:p>
            <a:pPr lvl="2" algn="just"/>
            <a:r>
              <a:rPr lang="en-US" sz="2400" dirty="0" err="1"/>
              <a:t>Korakides</a:t>
            </a:r>
            <a:r>
              <a:rPr lang="en-US" sz="2400" dirty="0"/>
              <a:t> further consolidated set to </a:t>
            </a:r>
            <a:r>
              <a:rPr lang="en-CY" sz="2400" b="0" i="0" dirty="0">
                <a:solidFill>
                  <a:srgbClr val="1F1F1F"/>
                </a:solidFill>
                <a:effectLst/>
              </a:rPr>
              <a:t>~ </a:t>
            </a:r>
            <a:r>
              <a:rPr lang="en-US" sz="2400" b="0" i="0" dirty="0">
                <a:solidFill>
                  <a:srgbClr val="1F1F1F"/>
                </a:solidFill>
                <a:effectLst/>
              </a:rPr>
              <a:t>2000</a:t>
            </a:r>
          </a:p>
          <a:p>
            <a:pPr lvl="1" algn="just"/>
            <a:r>
              <a:rPr lang="en-US" sz="2400" dirty="0">
                <a:solidFill>
                  <a:srgbClr val="1F1F1F"/>
                </a:solidFill>
              </a:rPr>
              <a:t>Digitization of numbered acts </a:t>
            </a:r>
            <a:endParaRPr lang="en-US" sz="2400" dirty="0"/>
          </a:p>
          <a:p>
            <a:pPr lvl="1" algn="just"/>
            <a:r>
              <a:rPr lang="en-US" sz="2400" dirty="0"/>
              <a:t>Simplified XML</a:t>
            </a:r>
          </a:p>
          <a:p>
            <a:pPr lvl="2" algn="just"/>
            <a:r>
              <a:rPr lang="en-US" sz="2400" dirty="0"/>
              <a:t>Tag to Section Level, XHTML from there</a:t>
            </a:r>
          </a:p>
          <a:p>
            <a:pPr lvl="2" algn="just"/>
            <a:r>
              <a:rPr lang="en-US" sz="2400" dirty="0"/>
              <a:t>Replace section whenever amended</a:t>
            </a:r>
          </a:p>
          <a:p>
            <a:pPr lvl="2" algn="just"/>
            <a:r>
              <a:rPr lang="en-US" sz="2400" dirty="0"/>
              <a:t>Consolidation platform - Limitations</a:t>
            </a: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C9404B7-921E-8144-9E6E-376B71B9DC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862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Cylaw</a:t>
            </a:r>
            <a:r>
              <a:rPr lang="en-US" dirty="0"/>
              <a:t> Database Coverage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633645"/>
          </a:xfrm>
        </p:spPr>
        <p:txBody>
          <a:bodyPr>
            <a:noAutofit/>
          </a:bodyPr>
          <a:lstStyle/>
          <a:p>
            <a:pPr algn="just"/>
            <a:r>
              <a:rPr lang="en-US" sz="1900" dirty="0"/>
              <a:t>Judgments Tribunals</a:t>
            </a:r>
          </a:p>
          <a:p>
            <a:pPr lvl="1" algn="just"/>
            <a:r>
              <a:rPr lang="en-US" sz="1900" dirty="0"/>
              <a:t>Judgments</a:t>
            </a:r>
          </a:p>
          <a:p>
            <a:pPr lvl="2" algn="just"/>
            <a:r>
              <a:rPr lang="en-US" sz="1900" dirty="0"/>
              <a:t>All higher courts and administrative courts (including old reports) (full coverage)</a:t>
            </a:r>
          </a:p>
          <a:p>
            <a:pPr lvl="2" algn="just"/>
            <a:r>
              <a:rPr lang="en-US" sz="1900" dirty="0"/>
              <a:t>Issue with first instance judgments</a:t>
            </a:r>
          </a:p>
          <a:p>
            <a:pPr lvl="1" algn="just"/>
            <a:r>
              <a:rPr lang="en-US" sz="1900" dirty="0"/>
              <a:t>Tribunals (from 2002 + 2004)</a:t>
            </a:r>
          </a:p>
          <a:p>
            <a:pPr algn="just"/>
            <a:r>
              <a:rPr lang="en-US" sz="1900" dirty="0"/>
              <a:t>Primary Secondary Legislation</a:t>
            </a:r>
          </a:p>
          <a:p>
            <a:pPr lvl="1" algn="just"/>
            <a:r>
              <a:rPr lang="en-US" sz="1900" dirty="0"/>
              <a:t>Consolidated legislation (full coverage of main legislation – Part 1 – not Part 2 and Part 3 (Budgets and International Treaties)</a:t>
            </a:r>
          </a:p>
          <a:p>
            <a:pPr lvl="1" algn="just"/>
            <a:r>
              <a:rPr lang="en-US" sz="1900" dirty="0"/>
              <a:t>Numbered primary and secondary legislation (full coverage - pdf)</a:t>
            </a:r>
          </a:p>
          <a:p>
            <a:pPr algn="just"/>
            <a:r>
              <a:rPr lang="en-US" sz="1900" dirty="0"/>
              <a:t>Rules of Procedure</a:t>
            </a:r>
          </a:p>
          <a:p>
            <a:pPr lvl="1" algn="just"/>
            <a:r>
              <a:rPr lang="en-US" sz="1900" dirty="0"/>
              <a:t>Numbered rules of procedure (full coverage - pdf)</a:t>
            </a:r>
          </a:p>
          <a:p>
            <a:pPr lvl="1" algn="just"/>
            <a:r>
              <a:rPr lang="en-US" sz="1900" dirty="0"/>
              <a:t>Consolidated rules of procedure and new and old Civil Procedure Rules</a:t>
            </a:r>
          </a:p>
          <a:p>
            <a:pPr marL="548640" lvl="2" indent="0" algn="just">
              <a:buNone/>
            </a:pPr>
            <a:r>
              <a:rPr lang="en-US" sz="1900" dirty="0"/>
              <a:t>								…</a:t>
            </a:r>
          </a:p>
          <a:p>
            <a:pPr algn="just"/>
            <a:endParaRPr lang="en-US" sz="1900" dirty="0"/>
          </a:p>
          <a:p>
            <a:pPr algn="just"/>
            <a:endParaRPr lang="en-US" sz="1900" dirty="0"/>
          </a:p>
          <a:p>
            <a:pPr algn="just"/>
            <a:endParaRPr lang="en-US" sz="1900" dirty="0"/>
          </a:p>
          <a:p>
            <a:pPr marL="0" indent="0" algn="just">
              <a:buNone/>
            </a:pPr>
            <a:endParaRPr lang="en-US" sz="1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C9404B7-921E-8144-9E6E-376B71B9DC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190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B24F13-346E-FD3D-5AB0-25C874724E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F0B24-125C-D26E-C48F-F0E2CD076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Cylaw Database Coverage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9E58C-E85D-041C-AF45-8E81AFDD4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0" algn="just">
              <a:buNone/>
            </a:pPr>
            <a:r>
              <a:rPr lang="en-US" sz="2400" dirty="0"/>
              <a:t>…</a:t>
            </a:r>
            <a:endParaRPr lang="en-US" sz="2000" dirty="0"/>
          </a:p>
          <a:p>
            <a:pPr lvl="1" algn="just"/>
            <a:r>
              <a:rPr lang="en-US" dirty="0"/>
              <a:t>Greek – EU Material</a:t>
            </a:r>
          </a:p>
          <a:p>
            <a:pPr lvl="2" algn="just"/>
            <a:r>
              <a:rPr lang="en-US" sz="1800" dirty="0" err="1"/>
              <a:t>Areios</a:t>
            </a:r>
            <a:r>
              <a:rPr lang="en-US" sz="1800" dirty="0"/>
              <a:t> Pagos (crawler - full coverage)</a:t>
            </a:r>
          </a:p>
          <a:p>
            <a:pPr lvl="2" algn="just"/>
            <a:r>
              <a:rPr lang="en-US" sz="1800" dirty="0"/>
              <a:t>Court of Justice of the European Union (full coverage of Greek language material)</a:t>
            </a:r>
          </a:p>
          <a:p>
            <a:pPr lvl="1" algn="just"/>
            <a:endParaRPr lang="en-US" dirty="0"/>
          </a:p>
          <a:p>
            <a:pPr lvl="1" algn="just"/>
            <a:r>
              <a:rPr lang="en-US" dirty="0"/>
              <a:t>What is missing:</a:t>
            </a:r>
          </a:p>
          <a:p>
            <a:pPr lvl="2" algn="just"/>
            <a:r>
              <a:rPr lang="en-US" sz="1800" dirty="0"/>
              <a:t>Cyprus Government Gazette</a:t>
            </a:r>
          </a:p>
          <a:p>
            <a:pPr lvl="2" algn="just"/>
            <a:r>
              <a:rPr lang="en-US" sz="1800" dirty="0"/>
              <a:t>Journals (legacy and new)</a:t>
            </a:r>
          </a:p>
          <a:p>
            <a:pPr lvl="2" algn="just"/>
            <a:r>
              <a:rPr lang="en-US" sz="1800" dirty="0"/>
              <a:t>Other Greek Higher Courts (</a:t>
            </a:r>
            <a:r>
              <a:rPr lang="en-GB" sz="1800" dirty="0"/>
              <a:t>Council of State, Court of Audit)</a:t>
            </a:r>
          </a:p>
          <a:p>
            <a:pPr lvl="2" algn="just"/>
            <a:r>
              <a:rPr lang="en-GB" sz="1800" dirty="0"/>
              <a:t>Other EU Material</a:t>
            </a:r>
          </a:p>
          <a:p>
            <a:pPr lvl="2" algn="just"/>
            <a:r>
              <a:rPr lang="en-GB" sz="1800" dirty="0"/>
              <a:t>Translations of ECHR judgments</a:t>
            </a:r>
          </a:p>
          <a:p>
            <a:pPr lvl="2" algn="just"/>
            <a:r>
              <a:rPr lang="en-GB" sz="1800" dirty="0"/>
              <a:t>Hyperlinks to these materials</a:t>
            </a:r>
            <a:endParaRPr lang="en-US" sz="1800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362ECC-2EA4-B2A8-3649-6B95C14A8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C9404B7-921E-8144-9E6E-376B71B9DC3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570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3D17E1-5C8C-1202-16A6-FA1A104A0C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97885-2A99-E670-55B1-DFAC27DF3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Cylaw Database Coverage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7DABC-27AF-D416-CC6C-36C29DB79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0" algn="just">
              <a:buNone/>
            </a:pPr>
            <a:r>
              <a:rPr lang="en-US" sz="2400" dirty="0"/>
              <a:t>…</a:t>
            </a:r>
            <a:endParaRPr lang="en-US" dirty="0"/>
          </a:p>
          <a:p>
            <a:pPr lvl="1" algn="just"/>
            <a:r>
              <a:rPr lang="en-US" dirty="0"/>
              <a:t>What is missing:</a:t>
            </a:r>
          </a:p>
          <a:p>
            <a:pPr lvl="2" algn="just"/>
            <a:r>
              <a:rPr lang="en-US" sz="1800" dirty="0"/>
              <a:t>Cyprus Government Gazette</a:t>
            </a:r>
          </a:p>
          <a:p>
            <a:pPr lvl="2" algn="just"/>
            <a:r>
              <a:rPr lang="en-US" sz="1800" dirty="0"/>
              <a:t>Journals (legacy and new)</a:t>
            </a:r>
          </a:p>
          <a:p>
            <a:pPr lvl="2" algn="just"/>
            <a:r>
              <a:rPr lang="en-US" sz="1800" dirty="0"/>
              <a:t>Other Greek Higher Courts (</a:t>
            </a:r>
            <a:r>
              <a:rPr lang="en-GB" sz="1800" dirty="0"/>
              <a:t>Council of State, Court of Audit)</a:t>
            </a:r>
          </a:p>
          <a:p>
            <a:pPr lvl="2" algn="just"/>
            <a:r>
              <a:rPr lang="en-GB" sz="1800" dirty="0"/>
              <a:t>Other EU Material</a:t>
            </a:r>
          </a:p>
          <a:p>
            <a:pPr lvl="2" algn="just"/>
            <a:r>
              <a:rPr lang="en-GB" sz="1800" dirty="0"/>
              <a:t>Translations of ECHR judgments</a:t>
            </a:r>
          </a:p>
          <a:p>
            <a:pPr lvl="2" algn="just"/>
            <a:r>
              <a:rPr lang="en-GB" sz="1800" dirty="0"/>
              <a:t>Hyperlinks to EU materials</a:t>
            </a:r>
          </a:p>
          <a:p>
            <a:pPr lvl="2" algn="just"/>
            <a:r>
              <a:rPr lang="en-GB" sz="1800" dirty="0"/>
              <a:t>Index of Secondary Legislation</a:t>
            </a:r>
          </a:p>
          <a:p>
            <a:pPr lvl="2" algn="just"/>
            <a:r>
              <a:rPr lang="en-GB" sz="1800" dirty="0"/>
              <a:t>Did you mean or fuzzy search functionality</a:t>
            </a:r>
            <a:endParaRPr lang="en-US" sz="1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3C0E12-DDBC-5402-9F54-5A469BC61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C9404B7-921E-8144-9E6E-376B71B9DC3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469785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23C5FE65-18CC-4A65-9EBC-B05E331504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6099</TotalTime>
  <Words>563</Words>
  <Application>Microsoft Macintosh PowerPoint</Application>
  <PresentationFormat>Widescreen</PresentationFormat>
  <Paragraphs>112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Schoolbook</vt:lpstr>
      <vt:lpstr>Wingdings 2</vt:lpstr>
      <vt:lpstr>View</vt:lpstr>
      <vt:lpstr>The Cylaw Project: Open Access to Law in Cyprus</vt:lpstr>
      <vt:lpstr>The beginning</vt:lpstr>
      <vt:lpstr>The beginning (cont)</vt:lpstr>
      <vt:lpstr>Cyprus Bar Association</vt:lpstr>
      <vt:lpstr>Cyprus Bar Association (cont)</vt:lpstr>
      <vt:lpstr>The Legislation Project</vt:lpstr>
      <vt:lpstr>Cylaw Database Coverage</vt:lpstr>
      <vt:lpstr>Cylaw Database Coverage (cont)</vt:lpstr>
      <vt:lpstr>Cylaw Database Coverage (cont)</vt:lpstr>
      <vt:lpstr>Principles</vt:lpstr>
      <vt:lpstr>What Next?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Recognition and enforcement of Civil Judgments in Cyprus</dc:title>
  <dc:creator>Microsoft Office User</dc:creator>
  <cp:lastModifiedBy>Laris Vrahimis</cp:lastModifiedBy>
  <cp:revision>50</cp:revision>
  <cp:lastPrinted>2016-06-03T06:19:34Z</cp:lastPrinted>
  <dcterms:created xsi:type="dcterms:W3CDTF">2016-06-01T21:44:15Z</dcterms:created>
  <dcterms:modified xsi:type="dcterms:W3CDTF">2024-09-26T21:31:28Z</dcterms:modified>
</cp:coreProperties>
</file>