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5143500" type="screen16x9"/>
  <p:notesSz cx="6858000" cy="9144000"/>
  <p:embeddedFontLst>
    <p:embeddedFont>
      <p:font typeface="Roboto" panose="02000000000000000000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81"/>
    <p:restoredTop sz="94658"/>
  </p:normalViewPr>
  <p:slideViewPr>
    <p:cSldViewPr snapToGrid="0">
      <p:cViewPr varScale="1">
        <p:scale>
          <a:sx n="160" d="100"/>
          <a:sy n="160" d="100"/>
        </p:scale>
        <p:origin x="51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03f95d75ea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03f95d75ea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03f95d75ea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03f95d75ea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541da956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0541da956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0541da956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0541da956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03da909a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03da909a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03da909a53_6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03da909a53_6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3da909a53_6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03da909a53_6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04abed73d0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04abed73d0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04abed73d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04abed73d0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04abed73d0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04abed73d0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95476d6c9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95476d6c9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04abed73d0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04abed73d0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04abed73d0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04abed73d0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04abed73d0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04abed73d0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04abed73d0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04abed73d0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04abed73d0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04abed73d0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04abed73d0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04abed73d0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04abed73d0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04abed73d0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04abed73d0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04abed73d0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04abed73d0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04abed73d0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04abed73d0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04abed73d0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95476d6c9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95476d6c9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04abed73d0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04abed73d0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04abed73d0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04abed73d0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03f95d75ea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03f95d75ea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03f95d75e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03f95d75e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04abed73d0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04abed73d0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03f95d75e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03f95d75e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04abed73d0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04abed73d0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03f95d75ea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03f95d75ea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04abed73d0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04abed73d0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04abed73d0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04abed73d0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0541da95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0541da95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04abed73d0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04abed73d0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95982760c2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95982760c2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d374f7b72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d374f7b72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0541da956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0541da956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0541da956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0541da956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03f95d75e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03f95d75ea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3f95d75ea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03f95d75ea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03f95d75ea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03f95d75ea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xelon_Three_Mile_Island_Nuclear_Generating_Station_(cropped)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hyperlink" Target="https://commons.wikimedia.org/wiki/Category:CC-BY-SA-4.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flameport.com/electric/central_heating/heating_wiring_frost_thermostats.cs4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grail.cs.washington.edu/projects/AudioToObama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 and Understanding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 law, Accessibility, and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Emerging Technologies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222" y="4400400"/>
            <a:ext cx="2212575" cy="49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65" y="4477103"/>
            <a:ext cx="1205786" cy="3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311700" y="36267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Sara Frug 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Co-Director, LII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Accessibility</a:t>
            </a:r>
            <a:endParaRPr/>
          </a:p>
        </p:txBody>
      </p:sp>
      <p:sp>
        <p:nvSpPr>
          <p:cNvPr id="125" name="Google Shape;125;p22"/>
          <p:cNvSpPr txBox="1"/>
          <p:nvPr/>
        </p:nvSpPr>
        <p:spPr>
          <a:xfrm>
            <a:off x="1343325" y="1017725"/>
            <a:ext cx="1820400" cy="3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Math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Diagrams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Maps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Forms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Tables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Labels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Logos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750" y="1033650"/>
            <a:ext cx="4547326" cy="3792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Accessibility: 2019</a:t>
            </a: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525" y="1115113"/>
            <a:ext cx="4547324" cy="3569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Universal Design</a:t>
            </a:r>
            <a:endParaRPr/>
          </a:p>
        </p:txBody>
      </p:sp>
      <p:sp>
        <p:nvSpPr>
          <p:cNvPr id="138" name="Google Shape;138;p24"/>
          <p:cNvSpPr txBox="1"/>
          <p:nvPr/>
        </p:nvSpPr>
        <p:spPr>
          <a:xfrm>
            <a:off x="3616150" y="4841425"/>
            <a:ext cx="55443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39" name="Google Shape;139;p24"/>
          <p:cNvSpPr txBox="1"/>
          <p:nvPr/>
        </p:nvSpPr>
        <p:spPr>
          <a:xfrm>
            <a:off x="1537675" y="1435150"/>
            <a:ext cx="590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Equitable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Flexible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Simple and intuitive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Perceptible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Tolerance for error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Low effort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Size and space for approach and use</a:t>
            </a:r>
            <a:endParaRPr sz="2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Emerging technologies</a:t>
            </a:r>
            <a:endParaRPr/>
          </a:p>
        </p:txBody>
      </p:sp>
      <p:sp>
        <p:nvSpPr>
          <p:cNvPr id="146" name="Google Shape;146;p25"/>
          <p:cNvSpPr txBox="1"/>
          <p:nvPr/>
        </p:nvSpPr>
        <p:spPr>
          <a:xfrm>
            <a:off x="3616150" y="4841425"/>
            <a:ext cx="55443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47" name="Google Shape;147;p25"/>
          <p:cNvSpPr txBox="1"/>
          <p:nvPr/>
        </p:nvSpPr>
        <p:spPr>
          <a:xfrm>
            <a:off x="1537675" y="1435150"/>
            <a:ext cx="590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Summarization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Synthesis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Simplification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Interpretation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Translation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Formalization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Perspective</a:t>
            </a:r>
            <a:endParaRPr sz="2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Emerging Technologies: Cautions</a:t>
            </a:r>
            <a:endParaRPr/>
          </a:p>
        </p:txBody>
      </p:sp>
      <p:sp>
        <p:nvSpPr>
          <p:cNvPr id="154" name="Google Shape;154;p26"/>
          <p:cNvSpPr txBox="1"/>
          <p:nvPr/>
        </p:nvSpPr>
        <p:spPr>
          <a:xfrm>
            <a:off x="3104550" y="4655975"/>
            <a:ext cx="5727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38100" lvl="0" indent="-22860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rPr lang="en" sz="1050">
                <a:solidFill>
                  <a:schemeClr val="dk1"/>
                </a:solidFill>
              </a:rPr>
              <a:t>Source: XKCD 3169 https://xkcd.com/2169/</a:t>
            </a:r>
            <a:endParaRPr sz="900">
              <a:solidFill>
                <a:schemeClr val="dk1"/>
              </a:solidFill>
            </a:endParaRPr>
          </a:p>
        </p:txBody>
      </p:sp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3100" y="1136475"/>
            <a:ext cx="2600325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Emerging Technologies: Cautions</a:t>
            </a:r>
            <a:endParaRPr/>
          </a:p>
        </p:txBody>
      </p:sp>
      <p:sp>
        <p:nvSpPr>
          <p:cNvPr id="161" name="Google Shape;161;p27"/>
          <p:cNvSpPr txBox="1"/>
          <p:nvPr/>
        </p:nvSpPr>
        <p:spPr>
          <a:xfrm>
            <a:off x="2307200" y="4655975"/>
            <a:ext cx="652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3810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900"/>
              <a:buNone/>
            </a:pPr>
            <a:r>
              <a:rPr lang="en" sz="1100"/>
              <a:t>Source:</a:t>
            </a:r>
            <a:r>
              <a:rPr lang="en"/>
              <a:t> </a:t>
            </a:r>
            <a:r>
              <a:rPr lang="en" sz="1050">
                <a:solidFill>
                  <a:srgbClr val="0B008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Exelon Three Mile Island Nuclear Generating Station (cropped).jpg</a:t>
            </a:r>
            <a:r>
              <a:rPr lang="en"/>
              <a:t> - </a:t>
            </a:r>
            <a:r>
              <a:rPr lang="en" sz="900">
                <a:solidFill>
                  <a:srgbClr val="0B0080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CC-BY-SA-4.0</a:t>
            </a:r>
            <a:endParaRPr sz="900">
              <a:solidFill>
                <a:srgbClr val="0B0080"/>
              </a:solidFill>
            </a:endParaRPr>
          </a:p>
        </p:txBody>
      </p:sp>
      <p:pic>
        <p:nvPicPr>
          <p:cNvPr id="162" name="Google Shape;162;p27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575" y="1170125"/>
            <a:ext cx="5926134" cy="33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Emerging Technologies: Cautions</a:t>
            </a:r>
            <a:endParaRPr/>
          </a:p>
        </p:txBody>
      </p:sp>
      <p:pic>
        <p:nvPicPr>
          <p:cNvPr id="168" name="Google Shape;168;p2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975" y="1098375"/>
            <a:ext cx="3334570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Accessibility: Survey: Forms</a:t>
            </a:r>
            <a:endParaRPr/>
          </a:p>
        </p:txBody>
      </p:sp>
      <p:pic>
        <p:nvPicPr>
          <p:cNvPr id="174" name="Google Shape;174;p2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7113" y="1133175"/>
            <a:ext cx="4289769" cy="382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Accessibility: Survey: Forms</a:t>
            </a:r>
            <a:endParaRPr/>
          </a:p>
        </p:txBody>
      </p:sp>
      <p:pic>
        <p:nvPicPr>
          <p:cNvPr id="180" name="Google Shape;180;p3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888" y="1188600"/>
            <a:ext cx="423422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Accessibility: Survey: Tables</a:t>
            </a:r>
            <a:endParaRPr/>
          </a:p>
        </p:txBody>
      </p:sp>
      <p:pic>
        <p:nvPicPr>
          <p:cNvPr id="186" name="Google Shape;186;p3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3300" y="1114725"/>
            <a:ext cx="3681570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6450" y="1062425"/>
            <a:ext cx="4921175" cy="90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2475" y="2095475"/>
            <a:ext cx="4418374" cy="131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2015900"/>
            <a:ext cx="3825599" cy="126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67" y="3407874"/>
            <a:ext cx="3111433" cy="126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295" y="3532150"/>
            <a:ext cx="5644505" cy="126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Accessibility: Survey: Tables</a:t>
            </a:r>
            <a:endParaRPr/>
          </a:p>
        </p:txBody>
      </p:sp>
      <p:pic>
        <p:nvPicPr>
          <p:cNvPr id="192" name="Google Shape;192;p3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688" y="1133200"/>
            <a:ext cx="3950628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Accessibility: Survey: Math</a:t>
            </a:r>
            <a:endParaRPr/>
          </a:p>
        </p:txBody>
      </p:sp>
      <p:pic>
        <p:nvPicPr>
          <p:cNvPr id="198" name="Google Shape;198;p3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550" y="1151650"/>
            <a:ext cx="4461073" cy="382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Accessibility: Survey: Math</a:t>
            </a:r>
            <a:endParaRPr/>
          </a:p>
        </p:txBody>
      </p:sp>
      <p:pic>
        <p:nvPicPr>
          <p:cNvPr id="204" name="Google Shape;2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5753" y="1017725"/>
            <a:ext cx="3014975" cy="398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Accessibility: Survey: Diagrams</a:t>
            </a:r>
            <a:endParaRPr/>
          </a:p>
        </p:txBody>
      </p:sp>
      <p:pic>
        <p:nvPicPr>
          <p:cNvPr id="210" name="Google Shape;2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050" y="1428750"/>
            <a:ext cx="3409950" cy="28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Accessibility: Survey: Diagrams</a:t>
            </a:r>
            <a:endParaRPr/>
          </a:p>
        </p:txBody>
      </p:sp>
      <p:pic>
        <p:nvPicPr>
          <p:cNvPr id="216" name="Google Shape;216;p3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875" y="1151650"/>
            <a:ext cx="4996155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Accessibility: Survey: Labels</a:t>
            </a:r>
            <a:endParaRPr/>
          </a:p>
        </p:txBody>
      </p:sp>
      <p:pic>
        <p:nvPicPr>
          <p:cNvPr id="222" name="Google Shape;222;p3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375" y="1151650"/>
            <a:ext cx="422434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Accessibility: Survey: Logos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8" name="Google Shape;228;p3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275" y="1133175"/>
            <a:ext cx="4423453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Accessibility: Survey: Maps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4" name="Google Shape;234;p3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9425" y="1133175"/>
            <a:ext cx="3715356" cy="382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Accessibility: Survey: Maps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0" name="Google Shape;240;p4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850" y="1017725"/>
            <a:ext cx="3701571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Accessibility: Survey: “Difficult”</a:t>
            </a:r>
            <a:endParaRPr/>
          </a:p>
        </p:txBody>
      </p:sp>
      <p:pic>
        <p:nvPicPr>
          <p:cNvPr id="246" name="Google Shape;246;p4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1800" y="1170125"/>
            <a:ext cx="4360409" cy="382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719450" y="1709675"/>
            <a:ext cx="7573500" cy="19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/>
              <a:t>The </a:t>
            </a:r>
            <a:r>
              <a:rPr lang="en" sz="4600" b="1">
                <a:solidFill>
                  <a:srgbClr val="B31B1B"/>
                </a:solidFill>
              </a:rPr>
              <a:t>future</a:t>
            </a:r>
            <a:r>
              <a:rPr lang="en" sz="4600" b="1"/>
              <a:t> is already here</a:t>
            </a:r>
            <a:r>
              <a:rPr lang="en" sz="4000" b="1"/>
              <a:t> - </a:t>
            </a:r>
            <a:endParaRPr sz="4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/>
              <a:t>it’s just not </a:t>
            </a:r>
            <a:r>
              <a:rPr lang="en" sz="4000" b="1">
                <a:solidFill>
                  <a:srgbClr val="B31B1B"/>
                </a:solidFill>
              </a:rPr>
              <a:t>evenly distributed</a:t>
            </a:r>
            <a:r>
              <a:rPr lang="en" sz="4000" b="1"/>
              <a:t>.</a:t>
            </a:r>
            <a:r>
              <a:rPr lang="en" sz="3000"/>
              <a:t> </a:t>
            </a:r>
            <a:endParaRPr sz="30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- William Gibson</a:t>
            </a:r>
            <a:endParaRPr sz="3000" b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Accessibility: Survey: and our favorite...</a:t>
            </a:r>
            <a:endParaRPr/>
          </a:p>
        </p:txBody>
      </p:sp>
      <p:pic>
        <p:nvPicPr>
          <p:cNvPr id="252" name="Google Shape;252;p4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138" y="1155375"/>
            <a:ext cx="5121731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Accessibility: Survey: and our favorite...</a:t>
            </a:r>
            <a:endParaRPr/>
          </a:p>
        </p:txBody>
      </p:sp>
      <p:pic>
        <p:nvPicPr>
          <p:cNvPr id="258" name="Google Shape;258;p4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138" y="1155375"/>
            <a:ext cx="5121731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Accessibility: 2024</a:t>
            </a:r>
            <a:endParaRPr/>
          </a:p>
        </p:txBody>
      </p:sp>
      <p:sp>
        <p:nvSpPr>
          <p:cNvPr id="264" name="Google Shape;264;p44"/>
          <p:cNvSpPr txBox="1"/>
          <p:nvPr/>
        </p:nvSpPr>
        <p:spPr>
          <a:xfrm>
            <a:off x="311700" y="1472450"/>
            <a:ext cx="8520600" cy="32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</p:txBody>
      </p:sp>
      <p:sp>
        <p:nvSpPr>
          <p:cNvPr id="265" name="Google Shape;265;p44"/>
          <p:cNvSpPr txBox="1"/>
          <p:nvPr/>
        </p:nvSpPr>
        <p:spPr>
          <a:xfrm>
            <a:off x="1659150" y="4723575"/>
            <a:ext cx="582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ecfr.gov</a:t>
            </a:r>
            <a:endParaRPr/>
          </a:p>
        </p:txBody>
      </p:sp>
      <p:pic>
        <p:nvPicPr>
          <p:cNvPr id="266" name="Google Shape;266;p4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3" y="1017725"/>
            <a:ext cx="3819800" cy="345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5323" y="1017715"/>
            <a:ext cx="4486973" cy="2769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Accessibility: 2024</a:t>
            </a:r>
            <a:endParaRPr/>
          </a:p>
        </p:txBody>
      </p:sp>
      <p:sp>
        <p:nvSpPr>
          <p:cNvPr id="273" name="Google Shape;273;p45"/>
          <p:cNvSpPr txBox="1"/>
          <p:nvPr/>
        </p:nvSpPr>
        <p:spPr>
          <a:xfrm>
            <a:off x="311700" y="1472450"/>
            <a:ext cx="8520600" cy="32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</p:txBody>
      </p:sp>
      <p:sp>
        <p:nvSpPr>
          <p:cNvPr id="274" name="Google Shape;274;p45"/>
          <p:cNvSpPr txBox="1"/>
          <p:nvPr/>
        </p:nvSpPr>
        <p:spPr>
          <a:xfrm>
            <a:off x="1659150" y="4723575"/>
            <a:ext cx="582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ecfr.gov</a:t>
            </a:r>
            <a:endParaRPr/>
          </a:p>
        </p:txBody>
      </p:sp>
      <p:pic>
        <p:nvPicPr>
          <p:cNvPr id="275" name="Google Shape;275;p4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984" y="1035125"/>
            <a:ext cx="5560888" cy="3671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Accessibility: 2024</a:t>
            </a:r>
            <a:endParaRPr/>
          </a:p>
        </p:txBody>
      </p:sp>
      <p:pic>
        <p:nvPicPr>
          <p:cNvPr id="281" name="Google Shape;281;p4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170125"/>
            <a:ext cx="3922118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743" y="2015675"/>
            <a:ext cx="4764684" cy="2129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Accessibility: 2024</a:t>
            </a:r>
            <a:endParaRPr/>
          </a:p>
        </p:txBody>
      </p:sp>
      <p:sp>
        <p:nvSpPr>
          <p:cNvPr id="288" name="Google Shape;288;p47"/>
          <p:cNvSpPr txBox="1"/>
          <p:nvPr/>
        </p:nvSpPr>
        <p:spPr>
          <a:xfrm>
            <a:off x="2941900" y="4726325"/>
            <a:ext cx="620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Source: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https://flameport.com/electric/central_heating/heating_wiring_frost_thermostats.cs4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89" name="Google Shape;28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9475" y="1391975"/>
            <a:ext cx="414337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Accessibility: 2024</a:t>
            </a:r>
            <a:endParaRPr/>
          </a:p>
        </p:txBody>
      </p:sp>
      <p:sp>
        <p:nvSpPr>
          <p:cNvPr id="295" name="Google Shape;295;p48"/>
          <p:cNvSpPr txBox="1"/>
          <p:nvPr/>
        </p:nvSpPr>
        <p:spPr>
          <a:xfrm>
            <a:off x="671275" y="1017725"/>
            <a:ext cx="3999900" cy="3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Bank statement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W2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US passport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Utility bill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Identity document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Pay slip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US Driver’s license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Expense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Invoice</a:t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6" name="Google Shape;296;p4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275" y="1170125"/>
            <a:ext cx="4547328" cy="2586737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8"/>
          <p:cNvSpPr txBox="1"/>
          <p:nvPr/>
        </p:nvSpPr>
        <p:spPr>
          <a:xfrm>
            <a:off x="5654725" y="4721750"/>
            <a:ext cx="331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Source: Google Vision / Document AI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Language tools</a:t>
            </a:r>
            <a:endParaRPr/>
          </a:p>
        </p:txBody>
      </p:sp>
      <p:pic>
        <p:nvPicPr>
          <p:cNvPr id="303" name="Google Shape;303;p4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700" y="1017725"/>
            <a:ext cx="706460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Sound: Historical recordings</a:t>
            </a:r>
            <a:endParaRPr/>
          </a:p>
        </p:txBody>
      </p:sp>
      <p:pic>
        <p:nvPicPr>
          <p:cNvPr id="309" name="Google Shape;309;p5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563" y="952950"/>
            <a:ext cx="5038863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0"/>
          <p:cNvSpPr txBox="1"/>
          <p:nvPr/>
        </p:nvSpPr>
        <p:spPr>
          <a:xfrm>
            <a:off x="4062900" y="4721750"/>
            <a:ext cx="491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Source: Oyez.org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Sound: Voice print: Brown Revisited</a:t>
            </a:r>
            <a:endParaRPr/>
          </a:p>
        </p:txBody>
      </p:sp>
      <p:pic>
        <p:nvPicPr>
          <p:cNvPr id="316" name="Google Shape;316;p5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8200" y="1017725"/>
            <a:ext cx="5638553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51"/>
          <p:cNvSpPr txBox="1"/>
          <p:nvPr/>
        </p:nvSpPr>
        <p:spPr>
          <a:xfrm>
            <a:off x="4062900" y="4721750"/>
            <a:ext cx="491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Source: brown.oyez.org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 law: Information design-informed questions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</a:t>
            </a:r>
            <a:r>
              <a:rPr lang="en" b="1"/>
              <a:t>users</a:t>
            </a:r>
            <a:r>
              <a:rPr lang="en"/>
              <a:t>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</a:t>
            </a:r>
            <a:r>
              <a:rPr lang="en" b="1"/>
              <a:t>Who</a:t>
            </a:r>
            <a:r>
              <a:rPr lang="en"/>
              <a:t> are they?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</a:t>
            </a:r>
            <a:r>
              <a:rPr lang="en" b="1"/>
              <a:t>What</a:t>
            </a:r>
            <a:r>
              <a:rPr lang="en"/>
              <a:t> do they </a:t>
            </a:r>
            <a:r>
              <a:rPr lang="en" b="1"/>
              <a:t>want or need</a:t>
            </a:r>
            <a:r>
              <a:rPr lang="en"/>
              <a:t> to </a:t>
            </a:r>
            <a:r>
              <a:rPr lang="en" b="1"/>
              <a:t>know</a:t>
            </a:r>
            <a:r>
              <a:rPr lang="en"/>
              <a:t>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</a:t>
            </a:r>
            <a:r>
              <a:rPr lang="en" b="1"/>
              <a:t>What</a:t>
            </a:r>
            <a:r>
              <a:rPr lang="en"/>
              <a:t> do they </a:t>
            </a:r>
            <a:r>
              <a:rPr lang="en" b="1"/>
              <a:t>want </a:t>
            </a:r>
            <a:r>
              <a:rPr lang="en"/>
              <a:t>to</a:t>
            </a:r>
            <a:r>
              <a:rPr lang="en" b="1"/>
              <a:t> achieve</a:t>
            </a:r>
            <a:r>
              <a:rPr lang="en"/>
              <a:t>? in which situation?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</a:t>
            </a:r>
            <a:r>
              <a:rPr lang="en" b="1"/>
              <a:t>we</a:t>
            </a:r>
            <a:r>
              <a:rPr lang="en"/>
              <a:t> make </a:t>
            </a:r>
            <a:r>
              <a:rPr lang="en" b="1"/>
              <a:t>content</a:t>
            </a:r>
            <a:r>
              <a:rPr lang="en"/>
              <a:t> and </a:t>
            </a:r>
            <a:r>
              <a:rPr lang="en" b="1"/>
              <a:t>documents</a:t>
            </a:r>
            <a:r>
              <a:rPr lang="en"/>
              <a:t> as: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Clear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Engaging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Accessible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as possible?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Visual: Lip sync</a:t>
            </a:r>
            <a:endParaRPr/>
          </a:p>
        </p:txBody>
      </p:sp>
      <p:sp>
        <p:nvSpPr>
          <p:cNvPr id="323" name="Google Shape;323;p52"/>
          <p:cNvSpPr txBox="1"/>
          <p:nvPr/>
        </p:nvSpPr>
        <p:spPr>
          <a:xfrm>
            <a:off x="-69850" y="3913150"/>
            <a:ext cx="484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Source: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https://grail.cs.washington.edu/projects/AudioToObama/</a:t>
            </a:r>
            <a:r>
              <a:rPr lang="en" sz="1200">
                <a:solidFill>
                  <a:schemeClr val="dk2"/>
                </a:solidFill>
              </a:rPr>
              <a:t> 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324" name="Google Shape;324;p5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1410112"/>
            <a:ext cx="4401674" cy="23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52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087" y="2068375"/>
            <a:ext cx="4147576" cy="1529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52"/>
          <p:cNvSpPr txBox="1"/>
          <p:nvPr/>
        </p:nvSpPr>
        <p:spPr>
          <a:xfrm>
            <a:off x="4456250" y="3913150"/>
            <a:ext cx="3983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Source: LII / Cornell MEng project, Kriti Sinha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327" name="Google Shape;327;p52"/>
          <p:cNvSpPr txBox="1"/>
          <p:nvPr/>
        </p:nvSpPr>
        <p:spPr>
          <a:xfrm>
            <a:off x="5223263" y="1379713"/>
            <a:ext cx="337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U.S. Supreme Court art project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Distributing the Future</a:t>
            </a:r>
            <a:endParaRPr/>
          </a:p>
        </p:txBody>
      </p:sp>
      <p:pic>
        <p:nvPicPr>
          <p:cNvPr id="333" name="Google Shape;333;p5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275" y="1151500"/>
            <a:ext cx="6047455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339" name="Google Shape;339;p5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340" name="Google Shape;340;p5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222" y="4400400"/>
            <a:ext cx="2212575" cy="49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5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65" y="4477103"/>
            <a:ext cx="1205786" cy="3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54"/>
          <p:cNvSpPr txBox="1">
            <a:spLocks noGrp="1"/>
          </p:cNvSpPr>
          <p:nvPr>
            <p:ph type="subTitle" idx="1"/>
          </p:nvPr>
        </p:nvSpPr>
        <p:spPr>
          <a:xfrm>
            <a:off x="311700" y="3919700"/>
            <a:ext cx="8520600" cy="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sara.frug@cornell.edu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 law: Information design-informed questions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625" y="937975"/>
            <a:ext cx="4037110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3616150" y="4841425"/>
            <a:ext cx="55443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Creative Commons BY-NC-ND Deed in 2003 (via the Internet Archive)</a:t>
            </a:r>
            <a:endParaRPr sz="90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 law: Information design-informed questions</a:t>
            </a: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-790075" y="4557650"/>
            <a:ext cx="5895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Source: Vendor Power pamphlet </a:t>
            </a:r>
            <a:endParaRPr sz="2100">
              <a:solidFill>
                <a:schemeClr val="dk2"/>
              </a:solidFill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170125"/>
            <a:ext cx="3802413" cy="351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675" y="1293025"/>
            <a:ext cx="3871851" cy="2064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71700" y="4841425"/>
            <a:ext cx="433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https://welcometocup.org/projects/vendor-power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3075225" y="3357513"/>
            <a:ext cx="5895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Source: New York City Administrative Code</a:t>
            </a:r>
            <a:endParaRPr sz="2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Accessibility: 2019</a:t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1223325"/>
            <a:ext cx="2846201" cy="236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174" y="1214613"/>
            <a:ext cx="3081224" cy="271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924" y="2571756"/>
            <a:ext cx="4597501" cy="24789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434025" y="3694250"/>
            <a:ext cx="1581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Section 508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6971800" y="3750225"/>
            <a:ext cx="1581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Section 504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Accessibility: Nuts and Bolts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300" y="1179525"/>
            <a:ext cx="5659402" cy="372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Accessibility: Nuts and Bolts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875" y="1139950"/>
            <a:ext cx="5848669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</Words>
  <Application>Microsoft Macintosh PowerPoint</Application>
  <PresentationFormat>On-screen Show (16:9)</PresentationFormat>
  <Paragraphs>111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Roboto</vt:lpstr>
      <vt:lpstr>Arial</vt:lpstr>
      <vt:lpstr>Simple Light</vt:lpstr>
      <vt:lpstr>Finding and Understanding</vt:lpstr>
      <vt:lpstr>Background</vt:lpstr>
      <vt:lpstr>Background </vt:lpstr>
      <vt:lpstr>Visual law: Information design-informed questions</vt:lpstr>
      <vt:lpstr>Visual law: Information design-informed questions</vt:lpstr>
      <vt:lpstr>Visual law: Information design-informed questions</vt:lpstr>
      <vt:lpstr>Accessibility: 2019</vt:lpstr>
      <vt:lpstr>Web Accessibility: Nuts and Bolts </vt:lpstr>
      <vt:lpstr>Web Accessibility: Nuts and Bolts </vt:lpstr>
      <vt:lpstr>Accessibility</vt:lpstr>
      <vt:lpstr>Accessibility: 2019</vt:lpstr>
      <vt:lpstr>Universal Design</vt:lpstr>
      <vt:lpstr>Emerging technologies</vt:lpstr>
      <vt:lpstr>Emerging Technologies: Cautions</vt:lpstr>
      <vt:lpstr>Emerging Technologies: Cautions</vt:lpstr>
      <vt:lpstr>Emerging Technologies: Cautions</vt:lpstr>
      <vt:lpstr>Web Accessibility: Survey: Forms</vt:lpstr>
      <vt:lpstr>Web Accessibility: Survey: Forms</vt:lpstr>
      <vt:lpstr>Web Accessibility: Survey: Tables</vt:lpstr>
      <vt:lpstr>Web Accessibility: Survey: Tables</vt:lpstr>
      <vt:lpstr>Web Accessibility: Survey: Math</vt:lpstr>
      <vt:lpstr>Web Accessibility: Survey: Math</vt:lpstr>
      <vt:lpstr>Web Accessibility: Survey: Diagrams</vt:lpstr>
      <vt:lpstr>Web Accessibility: Survey: Diagrams</vt:lpstr>
      <vt:lpstr>Web Accessibility: Survey: Labels</vt:lpstr>
      <vt:lpstr>Web Accessibility: Survey: Logos </vt:lpstr>
      <vt:lpstr>Web Accessibility: Survey: Maps </vt:lpstr>
      <vt:lpstr>Web Accessibility: Survey: Maps </vt:lpstr>
      <vt:lpstr>Web Accessibility: Survey: “Difficult”</vt:lpstr>
      <vt:lpstr>Web Accessibility: Survey: and our favorite...</vt:lpstr>
      <vt:lpstr>Web Accessibility: Survey: and our favorite...</vt:lpstr>
      <vt:lpstr>Accessibility: 2024</vt:lpstr>
      <vt:lpstr>Accessibility: 2024</vt:lpstr>
      <vt:lpstr>Accessibility: 2024</vt:lpstr>
      <vt:lpstr>Accessibility: 2024</vt:lpstr>
      <vt:lpstr>Accessibility: 2024</vt:lpstr>
      <vt:lpstr>Language tools</vt:lpstr>
      <vt:lpstr>Sound: Historical recordings</vt:lpstr>
      <vt:lpstr>Sound: Voice print: Brown Revisited</vt:lpstr>
      <vt:lpstr>Visual: Lip sync</vt:lpstr>
      <vt:lpstr>Distributing the Future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Sara S. Frug</cp:lastModifiedBy>
  <cp:revision>2</cp:revision>
  <dcterms:modified xsi:type="dcterms:W3CDTF">2024-09-25T06:47:00Z</dcterms:modified>
</cp:coreProperties>
</file>