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6"/>
  </p:notesMasterIdLst>
  <p:sldIdLst>
    <p:sldId id="256" r:id="rId2"/>
    <p:sldId id="257" r:id="rId3"/>
    <p:sldId id="297" r:id="rId4"/>
    <p:sldId id="295" r:id="rId5"/>
    <p:sldId id="260" r:id="rId6"/>
    <p:sldId id="261" r:id="rId7"/>
    <p:sldId id="262" r:id="rId8"/>
    <p:sldId id="263" r:id="rId9"/>
    <p:sldId id="264" r:id="rId10"/>
    <p:sldId id="265" r:id="rId11"/>
    <p:sldId id="266" r:id="rId12"/>
    <p:sldId id="267" r:id="rId13"/>
    <p:sldId id="268" r:id="rId14"/>
    <p:sldId id="296" r:id="rId15"/>
    <p:sldId id="270" r:id="rId16"/>
    <p:sldId id="271" r:id="rId17"/>
    <p:sldId id="304" r:id="rId18"/>
    <p:sldId id="298" r:id="rId19"/>
    <p:sldId id="273" r:id="rId20"/>
    <p:sldId id="274" r:id="rId21"/>
    <p:sldId id="275" r:id="rId22"/>
    <p:sldId id="276" r:id="rId23"/>
    <p:sldId id="278" r:id="rId24"/>
    <p:sldId id="279" r:id="rId25"/>
    <p:sldId id="293" r:id="rId26"/>
    <p:sldId id="277" r:id="rId27"/>
    <p:sldId id="292" r:id="rId28"/>
    <p:sldId id="294" r:id="rId29"/>
    <p:sldId id="303" r:id="rId30"/>
    <p:sldId id="281" r:id="rId31"/>
    <p:sldId id="280" r:id="rId32"/>
    <p:sldId id="299" r:id="rId33"/>
    <p:sldId id="301" r:id="rId34"/>
    <p:sldId id="302" r:id="rId35"/>
  </p:sldIdLst>
  <p:sldSz cx="9144000" cy="5143500" type="screen16x9"/>
  <p:notesSz cx="6858000" cy="9144000"/>
  <p:embeddedFontLst>
    <p:embeddedFont>
      <p:font typeface="Arial Black" panose="020B0A04020102020204" pitchFamily="34" charset="0"/>
      <p:regular r:id="rId37"/>
      <p:bold r:id="rId38"/>
    </p:embeddedFont>
    <p:embeddedFont>
      <p:font typeface="Calibri" panose="020F0502020204030204" pitchFamily="34"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0">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32" autoAdjust="0"/>
  </p:normalViewPr>
  <p:slideViewPr>
    <p:cSldViewPr snapToGrid="0">
      <p:cViewPr varScale="1">
        <p:scale>
          <a:sx n="52" d="100"/>
          <a:sy n="52" d="100"/>
        </p:scale>
        <p:origin x="1628" y="48"/>
      </p:cViewPr>
      <p:guideLst>
        <p:guide orient="horz" pos="3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03d9ecc7e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03d9ecc7e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10</a:t>
            </a:r>
          </a:p>
          <a:p>
            <a:pPr marL="0" lvl="0" indent="0" algn="l" rtl="0">
              <a:spcBef>
                <a:spcPts val="1200"/>
              </a:spcBef>
              <a:spcAft>
                <a:spcPts val="0"/>
              </a:spcAft>
              <a:buNone/>
            </a:pPr>
            <a:br>
              <a:rPr lang="en-US" dirty="0"/>
            </a:br>
            <a:r>
              <a:rPr lang="en-US" dirty="0"/>
              <a:t>These are the headlines from my opening slide.    And here is our map of the 13 Federal Circuits.  You’ll see there are two districts on opposite sides of the United States: one in NY and one in CA, where these cases are playing out.  Specifically, the Silverman case and a few more like it started in the Northern District of California, which is basically San Francisco; and, the NYT Times suit, another suit by news publishers, and a couple of suits like California authors’ suits were filed in the Southern District of New York, which is New York City.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03d9ecc7e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03d9ecc7e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So, as to Open AI and Microsoft specifically, the copyright litigation map looks like this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03d9ecc7e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03d9ecc7e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These three lawsuits in California, all brought by groups of fiction writers </a:t>
            </a:r>
            <a:r>
              <a:rPr lang="en-US" b="1" dirty="0"/>
              <a:t>[5 clicks]</a:t>
            </a:r>
            <a:r>
              <a:rPr lang="en-US" dirty="0"/>
              <a:t>, were consolidated by the court, meaning they are basically all one lawsuit from this point. </a:t>
            </a:r>
            <a:r>
              <a:rPr lang="en-US" sz="1100" b="1" i="0" u="none" strike="noStrike" cap="none" dirty="0">
                <a:solidFill>
                  <a:srgbClr val="000000"/>
                </a:solidFill>
                <a:effectLst/>
                <a:latin typeface="Arial"/>
                <a:ea typeface="Arial"/>
                <a:cs typeface="Arial"/>
                <a:sym typeface="Arial"/>
              </a:rPr>
              <a:t>[click] </a:t>
            </a:r>
            <a:r>
              <a:rPr lang="en-US" dirty="0"/>
              <a:t>This Authors Guild suit in NY is pretty much the same thing, though there the authors sort of consolidated themselves before the court could, so there are a lot of fiction and nonfiction authors represented as plaintiffs in the Authors Guild case, as the name implies.</a:t>
            </a:r>
            <a:br>
              <a:rPr lang="en-US" dirty="0"/>
            </a:br>
            <a:br>
              <a:rPr lang="en-US" dirty="0"/>
            </a:br>
            <a:r>
              <a:rPr lang="en-US" dirty="0"/>
              <a:t>Additionally in New York are these two lawsuits by journalistic outfits, the NYT and a group of newspapers owned by the Alden company. The Alden papers case was very recently folded into the NYT case, so they have been consolidated as one case with NYT as the lead plaintiff.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03d9ecc7e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03d9ecc7e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Specific to Meta and its Llama AI, it’s much simpler.</a:t>
            </a:r>
            <a:br>
              <a:rPr lang="en-US" dirty="0"/>
            </a:br>
            <a:r>
              <a:rPr lang="en-US" sz="1100" b="0" i="0" u="none" strike="noStrike" cap="none" dirty="0">
                <a:solidFill>
                  <a:srgbClr val="000000"/>
                </a:solidFill>
                <a:effectLst/>
                <a:latin typeface="Arial"/>
                <a:ea typeface="Arial"/>
                <a:cs typeface="Arial"/>
                <a:sym typeface="Arial"/>
              </a:rPr>
              <a:t>This is how it started </a:t>
            </a:r>
            <a:br>
              <a:rPr lang="en-US" sz="1100" b="0" i="0" u="none" strike="noStrike" cap="none" dirty="0">
                <a:solidFill>
                  <a:srgbClr val="000000"/>
                </a:solidFill>
                <a:effectLst/>
                <a:latin typeface="Arial"/>
                <a:ea typeface="Arial"/>
                <a:cs typeface="Arial"/>
                <a:sym typeface="Arial"/>
              </a:rPr>
            </a:br>
            <a:r>
              <a:rPr lang="en-US" sz="1100" b="1" i="0" u="none" strike="noStrike" cap="none" dirty="0">
                <a:solidFill>
                  <a:srgbClr val="000000"/>
                </a:solidFill>
                <a:effectLst/>
                <a:latin typeface="Arial"/>
                <a:ea typeface="Arial"/>
                <a:cs typeface="Arial"/>
                <a:sym typeface="Arial"/>
              </a:rPr>
              <a:t>[7 clicks]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is how it’s going </a:t>
            </a:r>
            <a:r>
              <a:rPr lang="en-US" dirty="0"/>
              <a:t>.</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So, the only that exists as a going concern, so to speak, is called </a:t>
            </a:r>
            <a:r>
              <a:rPr lang="en-US" dirty="0" err="1"/>
              <a:t>Kadrey</a:t>
            </a:r>
            <a:r>
              <a:rPr lang="en-US" dirty="0"/>
              <a:t>; but, it includes the claims of all the plaintiffs who filed against Meta.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fd7c9340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fd7c9340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none" strike="noStrike" cap="none" dirty="0">
                <a:solidFill>
                  <a:srgbClr val="000000"/>
                </a:solidFill>
                <a:effectLst/>
                <a:latin typeface="Arial"/>
                <a:ea typeface="Arial"/>
                <a:cs typeface="Arial"/>
                <a:sym typeface="Arial"/>
              </a:rPr>
              <a:t>14</a:t>
            </a:r>
            <a:endParaRPr lang="en-US"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Let’s talk a little bit about the status of that litigation against Meta and it’s Llama AI.</a:t>
            </a:r>
          </a:p>
          <a:p>
            <a:pPr marL="0" lvl="0" indent="0" algn="l" rtl="0">
              <a:spcBef>
                <a:spcPts val="1200"/>
              </a:spcBef>
              <a:spcAft>
                <a:spcPts val="0"/>
              </a:spcAft>
              <a:buNone/>
            </a:pPr>
            <a:endParaRPr dirty="0"/>
          </a:p>
        </p:txBody>
      </p:sp>
    </p:spTree>
    <p:extLst>
      <p:ext uri="{BB962C8B-B14F-4D97-AF65-F5344CB8AC3E}">
        <p14:creationId xmlns:p14="http://schemas.microsoft.com/office/powerpoint/2010/main" val="23654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3d9ecc7e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03d9ecc7e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Earlier this year, the claims against Meta were shaved way down.</a:t>
            </a:r>
            <a:br>
              <a:rPr lang="en-US" dirty="0"/>
            </a:br>
            <a:r>
              <a:rPr lang="en-US" dirty="0"/>
              <a:t>In short, the judge said the only viable claims were the claims that the existence of copyright-protected materials within the training data for the LLM constituted copyright infringement.  In other words, the court did not allow these plaintiffs to pursue a claim that the models themselves created infringing outputs when prompted by users.  That’s really all these bullets say.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03d9ecc7e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03d9ecc7e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This order appeared in the electronic docket last week.</a:t>
            </a:r>
            <a:br>
              <a:rPr lang="en-US" dirty="0"/>
            </a:br>
            <a:r>
              <a:rPr lang="en-US" dirty="0"/>
              <a:t>The bold red emphasis is mine.  [read]</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So, the court wants to tackle the central issue head on, and it wants to do it as soon as possible.</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For those who don’t know, summary judgment is something of a shortcut step to deciding a claim on the merits.  A party presents in writing to the Court what it states are the UNDISPUTED facts and argues that based on those undisputed facts, that party is the winner and the other party is the loser.</a:t>
            </a:r>
            <a:br>
              <a:rPr lang="en-US" dirty="0"/>
            </a:br>
            <a:br>
              <a:rPr lang="en-US" dirty="0"/>
            </a:br>
            <a:r>
              <a:rPr lang="en-US" dirty="0"/>
              <a:t>The other party then has the chance to say both (1) no, those facts are not UNDISPUTED or (2) there are these other UNDISPUTED facts that matter or (3) there are other DISPUTED facts that matter or (4) even if these facts are both undisputed and the only ones that matter, the other side does NOT in fact win for these reasons…..</a:t>
            </a:r>
            <a:br>
              <a:rPr lang="en-US" dirty="0"/>
            </a:br>
            <a:br>
              <a:rPr lang="en-US" dirty="0"/>
            </a:b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rgbClr val="212121"/>
                </a:solidFill>
              </a:rPr>
              <a:t>Last year in Vienna, I mentioned the lawsuit between the global publishing giant TR and the Canadian AI legal research company ROSS intelligence.  </a:t>
            </a:r>
            <a:br>
              <a:rPr lang="en-US" dirty="0">
                <a:solidFill>
                  <a:srgbClr val="212121"/>
                </a:solidFill>
              </a:rPr>
            </a:br>
            <a:br>
              <a:rPr lang="en-US" dirty="0">
                <a:solidFill>
                  <a:srgbClr val="212121"/>
                </a:solidFill>
              </a:rPr>
            </a:br>
            <a:r>
              <a:rPr lang="en" dirty="0">
                <a:solidFill>
                  <a:srgbClr val="212121"/>
                </a:solidFill>
              </a:rPr>
              <a:t>The judge in th</a:t>
            </a:r>
            <a:r>
              <a:rPr lang="en-US" dirty="0">
                <a:solidFill>
                  <a:srgbClr val="212121"/>
                </a:solidFill>
              </a:rPr>
              <a:t>at</a:t>
            </a:r>
            <a:r>
              <a:rPr lang="en" dirty="0">
                <a:solidFill>
                  <a:srgbClr val="212121"/>
                </a:solidFill>
              </a:rPr>
              <a:t> case </a:t>
            </a:r>
            <a:r>
              <a:rPr lang="en-US" dirty="0">
                <a:solidFill>
                  <a:srgbClr val="212121"/>
                </a:solidFill>
              </a:rPr>
              <a:t>had </a:t>
            </a:r>
            <a:r>
              <a:rPr lang="en" dirty="0">
                <a:solidFill>
                  <a:srgbClr val="212121"/>
                </a:solidFill>
              </a:rPr>
              <a:t>recently refused summary adjudication on Westlaw’s claim of copyright infringement and ordered the case to a trial by jury, finding that these and other questions were questions of fact that </a:t>
            </a:r>
            <a:r>
              <a:rPr lang="en-US" dirty="0">
                <a:solidFill>
                  <a:srgbClr val="212121"/>
                </a:solidFill>
              </a:rPr>
              <a:t>a jury had to decide as part of the fair use analysis.</a:t>
            </a:r>
            <a:br>
              <a:rPr lang="en-US" dirty="0">
                <a:solidFill>
                  <a:srgbClr val="212121"/>
                </a:solidFill>
              </a:rPr>
            </a:br>
            <a:br>
              <a:rPr lang="en-US" dirty="0">
                <a:solidFill>
                  <a:srgbClr val="212121"/>
                </a:solidFill>
              </a:rPr>
            </a:br>
            <a:r>
              <a:rPr lang="en-US" dirty="0">
                <a:solidFill>
                  <a:srgbClr val="212121"/>
                </a:solidFill>
              </a:rPr>
              <a:t>Something similar may well happen with the Meta case, where the Court may well find that these same sorts of questions are highly relevant to the fair use analysis and then defer their answers at least in part to a jury.</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fd7c9340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fd7c9340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Moving on to Open AI/Chat GPT</a:t>
            </a:r>
            <a:endParaRPr dirty="0"/>
          </a:p>
        </p:txBody>
      </p:sp>
    </p:spTree>
    <p:extLst>
      <p:ext uri="{BB962C8B-B14F-4D97-AF65-F5344CB8AC3E}">
        <p14:creationId xmlns:p14="http://schemas.microsoft.com/office/powerpoint/2010/main" val="1051275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3d9ecc7e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3d9ecc7e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this slide is basically review.</a:t>
            </a:r>
            <a:br>
              <a:rPr lang="en-US" dirty="0"/>
            </a:br>
            <a:r>
              <a:rPr lang="en-US" dirty="0"/>
              <a:t>The California cases, if you will, are all consolidated and now what the judge in the Meta case, who is a different judge by the way, wrote about fair use being the sole issue in that case could probably also be said about these </a:t>
            </a:r>
            <a:r>
              <a:rPr lang="en-US" dirty="0" err="1"/>
              <a:t>ChatGPT</a:t>
            </a:r>
            <a:r>
              <a:rPr lang="en-US" dirty="0"/>
              <a:t> cases, included the Authors Guild case in NY.</a:t>
            </a:r>
          </a:p>
          <a:p>
            <a:pPr marL="0" lvl="0" indent="0" algn="l" rtl="0">
              <a:spcBef>
                <a:spcPts val="0"/>
              </a:spcBef>
              <a:spcAft>
                <a:spcPts val="0"/>
              </a:spcAft>
              <a:buNone/>
            </a:pPr>
            <a:br>
              <a:rPr lang="en-US" dirty="0"/>
            </a:br>
            <a:r>
              <a:rPr lang="en-US" dirty="0"/>
              <a:t>What’s different is the newspaper case, the consolidated NYT case, because the issue of output copying is still very much alive there.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8fd7c9340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8fd7c9340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2</a:t>
            </a:r>
          </a:p>
          <a:p>
            <a:pPr marL="0" lvl="0" indent="0" algn="l" rtl="0">
              <a:spcBef>
                <a:spcPts val="1200"/>
              </a:spcBef>
              <a:spcAft>
                <a:spcPts val="0"/>
              </a:spcAft>
              <a:buNone/>
            </a:pPr>
            <a:r>
              <a:rPr lang="en-US" dirty="0"/>
              <a:t>Last year in Vienna, I talked about American Copyright Law, specifically the copyright infringement defense of Fair Use and the role of a concept called Transformative Use as an increasingly-popular tool American courts are relying on when determining whether the Fair Use defense excuses copying. </a:t>
            </a:r>
          </a:p>
          <a:p>
            <a:pPr marL="0" lvl="0" indent="0" algn="l" rtl="0">
              <a:spcBef>
                <a:spcPts val="1200"/>
              </a:spcBef>
              <a:spcAft>
                <a:spcPts val="0"/>
              </a:spcAft>
              <a:buNone/>
            </a:pPr>
            <a:r>
              <a:rPr lang="en-US" dirty="0"/>
              <a:t>I started last year with this very slide, explaining that these four cases were among those most likely to impact how we can create better ways of putting legal information online. </a:t>
            </a:r>
          </a:p>
          <a:p>
            <a:pPr marL="0" lvl="0" indent="0" algn="l" rtl="0">
              <a:spcBef>
                <a:spcPts val="1200"/>
              </a:spcBef>
              <a:spcAft>
                <a:spcPts val="0"/>
              </a:spcAft>
              <a:buNone/>
            </a:pPr>
            <a:r>
              <a:rPr lang="en-US" dirty="0"/>
              <a:t>And based on the questions I answered and the conversations I had about it for the rest of the conference, I felt there was a fair amount of interest in the topic.  So I offered to come back this year with an update based on what has happened in this area of American law since we last met in November. </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sz="1100" b="0" i="0" u="none" strike="noStrike" cap="none" dirty="0">
                <a:solidFill>
                  <a:srgbClr val="000000"/>
                </a:solidFill>
                <a:effectLst/>
                <a:latin typeface="Arial"/>
                <a:ea typeface="Arial"/>
                <a:cs typeface="Arial"/>
                <a:sym typeface="Arial"/>
              </a:rPr>
              <a:t>Parts of this talk are repeated from last year.  If you are one of the handful of people who saw my talk last year and have </a:t>
            </a:r>
            <a:r>
              <a:rPr lang="en-US" sz="1100" b="0" i="1" u="none" strike="noStrike" cap="none" dirty="0">
                <a:solidFill>
                  <a:srgbClr val="000000"/>
                </a:solidFill>
                <a:effectLst/>
                <a:latin typeface="Arial"/>
                <a:ea typeface="Arial"/>
                <a:cs typeface="Arial"/>
                <a:sym typeface="Arial"/>
              </a:rPr>
              <a:t>amazing </a:t>
            </a:r>
            <a:r>
              <a:rPr lang="en-US" sz="1100" b="0" i="0" u="none" strike="noStrike" cap="none" dirty="0">
                <a:solidFill>
                  <a:srgbClr val="000000"/>
                </a:solidFill>
                <a:effectLst/>
                <a:latin typeface="Arial"/>
                <a:ea typeface="Arial"/>
                <a:cs typeface="Arial"/>
                <a:sym typeface="Arial"/>
              </a:rPr>
              <a:t>recall such that you’ll be bored by some repetition, I do apologize.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03d9ecc7e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03d9ecc7e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I didn’t use the terms input copying and output copying when I talked about the Meta case being trimmed way down, but it’s precisely this same issue.  I said that judge isn’t allowing the author plaintiffs to continue to pursue a claim of what we’re now output copying—that case is entirely about so-called input copying.</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03d9ecc7e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03d9ecc7e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This is from a court document filed by </a:t>
            </a:r>
            <a:r>
              <a:rPr lang="en-US" dirty="0" err="1"/>
              <a:t>ChatGPT’s</a:t>
            </a:r>
            <a:r>
              <a:rPr lang="en-US" dirty="0"/>
              <a:t> lawyers in the newspaper case, and it summarizes the two kinds of alleged copyright infringement at issue.</a:t>
            </a:r>
            <a:br>
              <a:rPr lang="en-US" dirty="0"/>
            </a:br>
            <a:br>
              <a:rPr lang="en-US" dirty="0"/>
            </a:br>
            <a:r>
              <a:rPr lang="en-US" dirty="0" err="1"/>
              <a:t>ChatGPTs</a:t>
            </a:r>
            <a:r>
              <a:rPr lang="en-US" dirty="0"/>
              <a:t> allegations in orange there are fairly well publicized.  But, the case is still too young procedurally for the court to have a chance to decide whether what </a:t>
            </a:r>
            <a:r>
              <a:rPr lang="en-US" dirty="0" err="1"/>
              <a:t>OpenAI</a:t>
            </a:r>
            <a:r>
              <a:rPr lang="en-US" dirty="0"/>
              <a:t> says about what must be done in order to “trick” </a:t>
            </a:r>
            <a:r>
              <a:rPr lang="en-US" dirty="0" err="1"/>
              <a:t>ChatGPT</a:t>
            </a:r>
            <a:r>
              <a:rPr lang="en-US" dirty="0"/>
              <a:t> into output infringement is true.</a:t>
            </a:r>
            <a:br>
              <a:rPr lang="en-US" dirty="0"/>
            </a:br>
            <a:br>
              <a:rPr lang="en-US" dirty="0"/>
            </a:br>
            <a:r>
              <a:rPr lang="en-US" dirty="0"/>
              <a:t>So, for the newspaper plaintiffs, and JUST the newspaper plaintiffs, this question of so-called output infringement is still a live question.  </a:t>
            </a:r>
            <a:br>
              <a:rPr lang="en-US" dirty="0"/>
            </a:br>
            <a:br>
              <a:rPr lang="en-US" dirty="0"/>
            </a:b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03d9ecc7e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03d9ecc7e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0" dirty="0">
                <a:solidFill>
                  <a:schemeClr val="dk1"/>
                </a:solidFill>
              </a:rPr>
              <a:t>As for input copying, this issue of whether the LLM training data containing copyright-protected data, is a violation of copyright not subject to a fair use defense: that’s where it gets really interesting.</a:t>
            </a:r>
            <a:br>
              <a:rPr lang="en-US" b="0" dirty="0">
                <a:solidFill>
                  <a:schemeClr val="dk1"/>
                </a:solidFill>
              </a:rPr>
            </a:br>
            <a:br>
              <a:rPr lang="en-US" b="0" dirty="0">
                <a:solidFill>
                  <a:schemeClr val="dk1"/>
                </a:solidFill>
              </a:rPr>
            </a:br>
            <a:r>
              <a:rPr lang="en-US" b="0" dirty="0">
                <a:solidFill>
                  <a:schemeClr val="dk1"/>
                </a:solidFill>
              </a:rPr>
              <a:t>There are only three US Supreme Court cases that address copyright fair use.  They are these three, and we discussed them each in Vienna.  We’ve already mentioned the Campbell case today, as that’s the one where Transformative Use was born.</a:t>
            </a:r>
          </a:p>
          <a:p>
            <a:pPr marL="0" lvl="0" indent="0" algn="l" rtl="0">
              <a:spcBef>
                <a:spcPts val="120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9047f2f2c0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9047f2f2c0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In the 2021 case of </a:t>
            </a:r>
            <a:r>
              <a:rPr lang="en" i="1" dirty="0">
                <a:solidFill>
                  <a:schemeClr val="dk1"/>
                </a:solidFill>
              </a:rPr>
              <a:t>Google v. Oracle</a:t>
            </a:r>
            <a:r>
              <a:rPr lang="en" dirty="0">
                <a:solidFill>
                  <a:schemeClr val="dk1"/>
                </a:solidFill>
              </a:rPr>
              <a:t>, our Supreme Court ruled that Google’s copying of Java API’s, which were copyrighted by Oracle, was fair use.  The Court said </a:t>
            </a:r>
            <a:r>
              <a:rPr lang="en" b="1" dirty="0">
                <a:solidFill>
                  <a:srgbClr val="212121"/>
                </a:solidFill>
              </a:rPr>
              <a:t>[Click]</a:t>
            </a:r>
            <a:r>
              <a:rPr lang="en" dirty="0">
                <a:solidFill>
                  <a:schemeClr val="dk1"/>
                </a:solidFill>
              </a:rPr>
              <a:t> F</a:t>
            </a:r>
            <a:r>
              <a:rPr lang="en" dirty="0">
                <a:solidFill>
                  <a:srgbClr val="222222"/>
                </a:solidFill>
              </a:rPr>
              <a:t>irst, Google’s use of the Java APIs was transformative because the copying allowed programmers to work in a different computing environment but with a familiar programming language. Second, </a:t>
            </a:r>
            <a:r>
              <a:rPr lang="en" b="1" dirty="0">
                <a:solidFill>
                  <a:srgbClr val="212121"/>
                </a:solidFill>
              </a:rPr>
              <a:t>[Click] </a:t>
            </a:r>
            <a:r>
              <a:rPr lang="en" dirty="0">
                <a:solidFill>
                  <a:srgbClr val="222222"/>
                </a:solidFill>
              </a:rPr>
              <a:t>the copied lines were “inherently bound together with uncopyrightable ideas,” suggesting it was unlikely to undermine the general copyright protection that Congress provided for computer programs. Third, </a:t>
            </a:r>
            <a:r>
              <a:rPr lang="en" b="1" dirty="0">
                <a:solidFill>
                  <a:srgbClr val="212121"/>
                </a:solidFill>
              </a:rPr>
              <a:t>[Click] </a:t>
            </a:r>
            <a:r>
              <a:rPr lang="en" dirty="0">
                <a:solidFill>
                  <a:srgbClr val="222222"/>
                </a:solidFill>
              </a:rPr>
              <a:t>Google copied only .4% of the entire API. Last and perhaps most importantly, </a:t>
            </a:r>
            <a:r>
              <a:rPr lang="en" b="1" dirty="0">
                <a:solidFill>
                  <a:srgbClr val="212121"/>
                </a:solidFill>
              </a:rPr>
              <a:t>[Click] </a:t>
            </a:r>
            <a:r>
              <a:rPr lang="en" dirty="0">
                <a:solidFill>
                  <a:srgbClr val="222222"/>
                </a:solidFill>
              </a:rPr>
              <a:t>the record showed that Google’s Android smartphone platform was not a market substitute for Oracle’s Java-based product, Java SE</a:t>
            </a:r>
            <a:endParaRPr dirty="0">
              <a:solidFill>
                <a:srgbClr val="222222"/>
              </a:solidFill>
            </a:endParaRPr>
          </a:p>
          <a:p>
            <a:pPr marL="0" lvl="0" indent="0" algn="l" rtl="0">
              <a:spcBef>
                <a:spcPts val="0"/>
              </a:spcBef>
              <a:spcAft>
                <a:spcPts val="0"/>
              </a:spcAft>
              <a:buNone/>
            </a:pPr>
            <a:br>
              <a:rPr lang="en" dirty="0"/>
            </a:b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047f2f2c0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9047f2f2c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In 2023</a:t>
            </a:r>
            <a:r>
              <a:rPr lang="en" dirty="0">
                <a:solidFill>
                  <a:schemeClr val="dk1"/>
                </a:solidFill>
              </a:rPr>
              <a:t>, the Supreme Court seemed to halt what most had considered a rapid expansion of fair use when it ruled that the Andy Warhol Foundation’s licensing of this image </a:t>
            </a:r>
            <a:r>
              <a:rPr lang="en" dirty="0">
                <a:solidFill>
                  <a:srgbClr val="212121"/>
                </a:solidFill>
              </a:rPr>
              <a:t>to a magazine was not a fair use of the original image </a:t>
            </a:r>
            <a:r>
              <a:rPr lang="en" b="1" dirty="0">
                <a:solidFill>
                  <a:srgbClr val="212121"/>
                </a:solidFill>
              </a:rPr>
              <a:t>[Click]</a:t>
            </a:r>
            <a:r>
              <a:rPr lang="en" dirty="0">
                <a:solidFill>
                  <a:srgbClr val="212121"/>
                </a:solidFill>
              </a:rPr>
              <a:t> Warhol had modified, which was taken and copyrighted by photographer Lynn Goldsmith.  In short, the court found that Warhol's image was a market substitution for the Goldsmith photo, as evidenced by the magazine licensing agreement in question.</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03d9ecc7e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03d9ecc7e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extLst>
      <p:ext uri="{BB962C8B-B14F-4D97-AF65-F5344CB8AC3E}">
        <p14:creationId xmlns:p14="http://schemas.microsoft.com/office/powerpoint/2010/main" val="160990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9047f2f2c0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9047f2f2c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0" dirty="0">
                <a:solidFill>
                  <a:schemeClr val="dk1"/>
                </a:solidFill>
              </a:rPr>
              <a:t>In 2015, the Second Circuit Court of Appeal ruled that Google did not violate copyrights when it scanned whole books so that users of its Google Books and Google Library Project search engines could find words or phrases in those books that were interesting to them.  The Google search results would even include small snippets of the copyrighted works that were relevant to a user’s search inquiry.  The Second Circuit said, “</a:t>
            </a:r>
            <a:r>
              <a:rPr lang="en" b="0" dirty="0">
                <a:solidFill>
                  <a:srgbClr val="212121"/>
                </a:solidFill>
              </a:rPr>
              <a:t>We have no difficulty concluding that Google's making of a digital copy of Plaintiffs' books for the purpose of enabling a search for identification of books containing a term of interest to the searcher involves a highly transformative purpose, in the sense intended by </a:t>
            </a:r>
            <a:r>
              <a:rPr lang="en" b="0" i="1" dirty="0">
                <a:solidFill>
                  <a:srgbClr val="212121"/>
                </a:solidFill>
              </a:rPr>
              <a:t>Campbell.</a:t>
            </a:r>
            <a:r>
              <a:rPr lang="en" b="0" dirty="0">
                <a:solidFill>
                  <a:srgbClr val="212121"/>
                </a:solidFill>
              </a:rPr>
              <a:t>”  (remember </a:t>
            </a:r>
            <a:r>
              <a:rPr lang="en" b="0" i="1" dirty="0">
                <a:solidFill>
                  <a:srgbClr val="212121"/>
                </a:solidFill>
              </a:rPr>
              <a:t>Campbell </a:t>
            </a:r>
            <a:r>
              <a:rPr lang="en" b="0" dirty="0">
                <a:solidFill>
                  <a:srgbClr val="212121"/>
                </a:solidFill>
              </a:rPr>
              <a:t>is the Pretty Woman rap parody case where the Supreme Court created Transformative Use in 1994)</a:t>
            </a:r>
            <a:endParaRPr b="0" dirty="0">
              <a:solidFill>
                <a:srgbClr val="212121"/>
              </a:solidFill>
            </a:endParaRPr>
          </a:p>
          <a:p>
            <a:pPr marL="0" lvl="0" indent="0" algn="l" rtl="0">
              <a:lnSpc>
                <a:spcPct val="115000"/>
              </a:lnSpc>
              <a:spcBef>
                <a:spcPts val="1200"/>
              </a:spcBef>
              <a:spcAft>
                <a:spcPts val="0"/>
              </a:spcAft>
              <a:buClr>
                <a:schemeClr val="dk1"/>
              </a:buClr>
              <a:buSzPts val="1100"/>
              <a:buFont typeface="Arial"/>
              <a:buNone/>
            </a:pPr>
            <a:r>
              <a:rPr lang="en" b="0" dirty="0">
                <a:solidFill>
                  <a:srgbClr val="212121"/>
                </a:solidFill>
              </a:rPr>
              <a:t>So this is a case where even though many of the copyrighted works were [Click] highly creative and Google copied the entirety of the work the purpose of the copying was so transformative as to predominate over the entire fair use analysis.</a:t>
            </a:r>
            <a:endParaRPr b="0" dirty="0">
              <a:solidFill>
                <a:srgbClr val="212121"/>
              </a:solidFill>
            </a:endParaRPr>
          </a:p>
          <a:p>
            <a:pPr marL="0" lvl="0" indent="0" algn="l" rtl="0">
              <a:lnSpc>
                <a:spcPct val="115000"/>
              </a:lnSpc>
              <a:spcBef>
                <a:spcPts val="1200"/>
              </a:spcBef>
              <a:spcAft>
                <a:spcPts val="0"/>
              </a:spcAft>
              <a:buClr>
                <a:schemeClr val="dk1"/>
              </a:buClr>
              <a:buSzPts val="1100"/>
              <a:buFont typeface="Arial"/>
              <a:buNone/>
            </a:pPr>
            <a:r>
              <a:rPr lang="en" b="0" dirty="0">
                <a:solidFill>
                  <a:srgbClr val="212121"/>
                </a:solidFill>
              </a:rPr>
              <a:t>This opinion stresses the </a:t>
            </a:r>
            <a:r>
              <a:rPr lang="en" b="0" i="1" dirty="0">
                <a:solidFill>
                  <a:srgbClr val="212121"/>
                </a:solidFill>
              </a:rPr>
              <a:t>relationships </a:t>
            </a:r>
            <a:r>
              <a:rPr lang="en" b="0" dirty="0">
                <a:solidFill>
                  <a:srgbClr val="212121"/>
                </a:solidFill>
              </a:rPr>
              <a:t>between the factors, and how these relationships can inform a court’s overall  analysis.  For example, [Click] the opinion ties the first two factors together, explaining that when the copying is for a transformative purpose, what matters about the nature of the copyrighted work is not whether it is a highly creative work or something more strictly factual, but instead whether the </a:t>
            </a:r>
            <a:r>
              <a:rPr lang="en" b="0" i="1" dirty="0">
                <a:solidFill>
                  <a:srgbClr val="212121"/>
                </a:solidFill>
              </a:rPr>
              <a:t>objective </a:t>
            </a:r>
            <a:r>
              <a:rPr lang="en" b="0" dirty="0">
                <a:solidFill>
                  <a:srgbClr val="212121"/>
                </a:solidFill>
              </a:rPr>
              <a:t>of the original work is the same as the </a:t>
            </a:r>
            <a:r>
              <a:rPr lang="en" b="0" i="1" dirty="0">
                <a:solidFill>
                  <a:srgbClr val="212121"/>
                </a:solidFill>
              </a:rPr>
              <a:t>objective </a:t>
            </a:r>
            <a:r>
              <a:rPr lang="en" b="0" dirty="0">
                <a:solidFill>
                  <a:srgbClr val="212121"/>
                </a:solidFill>
              </a:rPr>
              <a:t>of the infringing work.  Now, some of you might be saying, “isn’t </a:t>
            </a:r>
            <a:r>
              <a:rPr lang="en" b="0" i="1" dirty="0">
                <a:solidFill>
                  <a:srgbClr val="212121"/>
                </a:solidFill>
              </a:rPr>
              <a:t>objective </a:t>
            </a:r>
            <a:r>
              <a:rPr lang="en" b="0" dirty="0">
                <a:solidFill>
                  <a:srgbClr val="212121"/>
                </a:solidFill>
              </a:rPr>
              <a:t>closer in meaning to </a:t>
            </a:r>
            <a:r>
              <a:rPr lang="en" b="0" i="1" dirty="0">
                <a:solidFill>
                  <a:srgbClr val="212121"/>
                </a:solidFill>
              </a:rPr>
              <a:t>purpose </a:t>
            </a:r>
            <a:r>
              <a:rPr lang="en" b="0" dirty="0">
                <a:solidFill>
                  <a:srgbClr val="212121"/>
                </a:solidFill>
              </a:rPr>
              <a:t>in the first factor than </a:t>
            </a:r>
            <a:r>
              <a:rPr lang="en" b="0" i="1" dirty="0">
                <a:solidFill>
                  <a:srgbClr val="212121"/>
                </a:solidFill>
              </a:rPr>
              <a:t>nature </a:t>
            </a:r>
            <a:r>
              <a:rPr lang="en" b="0" dirty="0">
                <a:solidFill>
                  <a:srgbClr val="212121"/>
                </a:solidFill>
              </a:rPr>
              <a:t>in the second factor?”  To which I say, yes.  Yes it is. </a:t>
            </a:r>
            <a:endParaRPr b="0" dirty="0">
              <a:solidFill>
                <a:srgbClr val="212121"/>
              </a:solidFill>
            </a:endParaRPr>
          </a:p>
          <a:p>
            <a:pPr marL="0" lvl="0" indent="0" algn="l" rtl="0">
              <a:lnSpc>
                <a:spcPct val="115000"/>
              </a:lnSpc>
              <a:spcBef>
                <a:spcPts val="1200"/>
              </a:spcBef>
              <a:spcAft>
                <a:spcPts val="1200"/>
              </a:spcAft>
              <a:buNone/>
            </a:pPr>
            <a:r>
              <a:rPr lang="en" b="0" dirty="0">
                <a:solidFill>
                  <a:schemeClr val="dk1"/>
                </a:solidFill>
              </a:rPr>
              <a:t>The court also identifies a relationship between </a:t>
            </a:r>
            <a:r>
              <a:rPr lang="en" b="0" dirty="0">
                <a:solidFill>
                  <a:srgbClr val="212121"/>
                </a:solidFill>
              </a:rPr>
              <a:t>[Click] </a:t>
            </a:r>
            <a:r>
              <a:rPr lang="en" b="0" dirty="0">
                <a:solidFill>
                  <a:schemeClr val="dk1"/>
                </a:solidFill>
              </a:rPr>
              <a:t>the third factor and fourth factor, saying it doesn’t matter if the whole work is copied for fair use analysis so long as the resulting, transformative work is not meant as a market substitution for the original work. </a:t>
            </a:r>
            <a:br>
              <a:rPr lang="en" b="0" dirty="0">
                <a:solidFill>
                  <a:schemeClr val="dk1"/>
                </a:solidFill>
              </a:rPr>
            </a:br>
            <a:br>
              <a:rPr lang="en" b="0" dirty="0">
                <a:solidFill>
                  <a:schemeClr val="dk1"/>
                </a:solidFill>
              </a:rPr>
            </a:br>
            <a:r>
              <a:rPr lang="en" b="0" dirty="0">
                <a:solidFill>
                  <a:schemeClr val="dk1"/>
                </a:solidFill>
              </a:rPr>
              <a:t>The US </a:t>
            </a:r>
            <a:r>
              <a:rPr lang="en" b="0" i="1" dirty="0">
                <a:solidFill>
                  <a:schemeClr val="dk1"/>
                </a:solidFill>
              </a:rPr>
              <a:t>Supreme </a:t>
            </a:r>
            <a:r>
              <a:rPr lang="en" b="0" dirty="0">
                <a:solidFill>
                  <a:schemeClr val="dk1"/>
                </a:solidFill>
              </a:rPr>
              <a:t>Court refused to hear the authors’ appeal of this outcome, therefore leaving undisturbed the Second Circuit’s ruling in favor of Google.</a:t>
            </a:r>
            <a:endParaRPr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03d9ecc7e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03d9ecc7e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924277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047f2f2c0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9047f2f2c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5409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047f2f2c0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9047f2f2c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611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fd7c9340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fd7c9340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3</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I wouldn’t ordinarily bother an international audience with a presentation about American law.  However, this topic is rather different because it’s quite likely that how these cases play out will impact the general purpose commercial AI market, which we’ll get to before I’m through with this talk.</a:t>
            </a:r>
          </a:p>
          <a:p>
            <a:pPr marL="0" lvl="0" indent="0" algn="l" rtl="0">
              <a:spcBef>
                <a:spcPts val="1200"/>
              </a:spcBef>
              <a:spcAft>
                <a:spcPts val="0"/>
              </a:spcAft>
              <a:buNone/>
            </a:pPr>
            <a:r>
              <a:rPr lang="en-US" dirty="0"/>
              <a:t> And this is really the first sort of odd or unusual thing I want to point out:  originally this slide had not only Llama and </a:t>
            </a:r>
            <a:r>
              <a:rPr lang="en-US" dirty="0" err="1"/>
              <a:t>ChatGPT</a:t>
            </a:r>
            <a:r>
              <a:rPr lang="en-US" dirty="0"/>
              <a:t> on it, but also Google’s Gemini AI.  Does anyone want to make a guess why this slide doesn’t have Google Gemini on it?</a:t>
            </a:r>
          </a:p>
          <a:p>
            <a:pPr marL="0" lvl="0" indent="0" algn="l" rtl="0">
              <a:spcBef>
                <a:spcPts val="1200"/>
              </a:spcBef>
              <a:spcAft>
                <a:spcPts val="0"/>
              </a:spcAft>
              <a:buNone/>
            </a:pPr>
            <a:r>
              <a:rPr lang="en-US" dirty="0"/>
              <a:t>Because, as best I can tell, no one has sued Gemini in the US for copyright infringement.  As someone who used to represent giant companies like this, and without disclosing too much I’ll say “giant companies EXACTLY like this” (wink, wink) this is fascinating to me.</a:t>
            </a:r>
          </a:p>
          <a:p>
            <a:pPr marL="0" lvl="0" indent="0" algn="l" rtl="0">
              <a:spcBef>
                <a:spcPts val="1200"/>
              </a:spcBef>
              <a:spcAft>
                <a:spcPts val="0"/>
              </a:spcAft>
              <a:buNone/>
            </a:pPr>
            <a:r>
              <a:rPr lang="en-US" dirty="0"/>
              <a:t>I will note that France’s competition authority fined Google 250 million Euros in March for allegedly violating agreements Google had reached regarding the use of protected content from French publishers and press agencies for training Gemini’s predecessor Bard.  And I’ll also note that legislators and regulators in many countries represented at this conference such as Canada, Australia, and the UK seem keenly aware of this issue in general, and Google’s role in specific. </a:t>
            </a:r>
          </a:p>
          <a:p>
            <a:pPr marL="0" lvl="0" indent="0" algn="l" rtl="0">
              <a:spcBef>
                <a:spcPts val="1200"/>
              </a:spcBef>
              <a:spcAft>
                <a:spcPts val="0"/>
              </a:spcAft>
              <a:buNone/>
            </a:pPr>
            <a:r>
              <a:rPr lang="en-US" dirty="0"/>
              <a:t> So while I’m not the right person to talk to any audience, much less this one, about the lack of transparency in how these systems really work, or more specifically what data the underlying large language models have or have not been trained on, I don’t think it’s controversial to say that no one can really look at the available information and say that there is any line to be drawn on how likely infringement of copyright is to be occurring with some of these platforms and not others. </a:t>
            </a:r>
          </a:p>
          <a:p>
            <a:pPr marL="0" lvl="0" indent="0" algn="l" rtl="0">
              <a:spcBef>
                <a:spcPts val="1200"/>
              </a:spcBef>
              <a:spcAft>
                <a:spcPts val="0"/>
              </a:spcAft>
              <a:buNone/>
            </a:pPr>
            <a:r>
              <a:rPr lang="en-US" dirty="0"/>
              <a:t>So why haven’t American authors, publishers, news outlets, etc. come after Google in American courts the way they have Meta and </a:t>
            </a:r>
            <a:r>
              <a:rPr lang="en-US" dirty="0" err="1"/>
              <a:t>OpenAI</a:t>
            </a:r>
            <a:r>
              <a:rPr lang="en-US" dirty="0"/>
              <a:t>/Microsoft?  I have a theory, but I won’t share it quite yet….</a:t>
            </a:r>
          </a:p>
          <a:p>
            <a:pPr marL="0" lvl="0" indent="0" algn="l" rtl="0">
              <a:spcBef>
                <a:spcPts val="1200"/>
              </a:spcBef>
              <a:spcAft>
                <a:spcPts val="0"/>
              </a:spcAft>
              <a:buNone/>
            </a:pPr>
            <a:endParaRPr lang="en-US" dirty="0"/>
          </a:p>
        </p:txBody>
      </p:sp>
    </p:spTree>
    <p:extLst>
      <p:ext uri="{BB962C8B-B14F-4D97-AF65-F5344CB8AC3E}">
        <p14:creationId xmlns:p14="http://schemas.microsoft.com/office/powerpoint/2010/main" val="447414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90ade80ade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90ade80ade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br>
              <a:rPr lang="en" dirty="0">
                <a:solidFill>
                  <a:schemeClr val="dk1"/>
                </a:solidFill>
              </a:rPr>
            </a:br>
            <a:br>
              <a:rPr lang="en" dirty="0">
                <a:solidFill>
                  <a:schemeClr val="dk1"/>
                </a:solidFill>
              </a:rPr>
            </a:br>
            <a:r>
              <a:rPr lang="en" dirty="0">
                <a:solidFill>
                  <a:schemeClr val="dk1"/>
                </a:solidFill>
              </a:rPr>
              <a:t>Copyright law stems from a provision in our Constitution empowering Congress to make laws for the purpose of promoting the progress of science and useful arts by granting exclusive rights both to authors and to inventors.  These exclusive rights, known as copyrights and patents, respectively (of course), are meant to create the incentives needed to fuel the engine of progress.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What the doctrine of transformative use seems to have done is to have shifted the discussion from its </a:t>
            </a:r>
            <a:r>
              <a:rPr lang="en" b="1" dirty="0">
                <a:solidFill>
                  <a:srgbClr val="212121"/>
                </a:solidFill>
              </a:rPr>
              <a:t>[Click] </a:t>
            </a:r>
            <a:r>
              <a:rPr lang="en" dirty="0">
                <a:solidFill>
                  <a:schemeClr val="dk1"/>
                </a:solidFill>
              </a:rPr>
              <a:t>historical focus on the incentive itself, </a:t>
            </a:r>
            <a:r>
              <a:rPr lang="en" b="1" dirty="0">
                <a:solidFill>
                  <a:srgbClr val="212121"/>
                </a:solidFill>
              </a:rPr>
              <a:t>[Click] </a:t>
            </a:r>
            <a:r>
              <a:rPr lang="en" dirty="0">
                <a:solidFill>
                  <a:schemeClr val="dk1"/>
                </a:solidFill>
              </a:rPr>
              <a:t> namely</a:t>
            </a:r>
            <a:r>
              <a:rPr lang="en" b="1" dirty="0">
                <a:solidFill>
                  <a:srgbClr val="212121"/>
                </a:solidFill>
              </a:rPr>
              <a:t> </a:t>
            </a:r>
            <a:r>
              <a:rPr lang="en" dirty="0">
                <a:solidFill>
                  <a:srgbClr val="212121"/>
                </a:solidFill>
              </a:rPr>
              <a:t>how much dilution of the exclusive right was tolerable as fair use before real harm was done to the value of that right </a:t>
            </a:r>
            <a:r>
              <a:rPr lang="en" b="1" dirty="0">
                <a:solidFill>
                  <a:srgbClr val="212121"/>
                </a:solidFill>
              </a:rPr>
              <a:t>[Click]</a:t>
            </a:r>
            <a:r>
              <a:rPr lang="en" dirty="0">
                <a:solidFill>
                  <a:srgbClr val="212121"/>
                </a:solidFill>
              </a:rPr>
              <a:t>, to a </a:t>
            </a:r>
            <a:r>
              <a:rPr lang="en" b="1" dirty="0">
                <a:solidFill>
                  <a:srgbClr val="212121"/>
                </a:solidFill>
              </a:rPr>
              <a:t>[Click] </a:t>
            </a:r>
            <a:r>
              <a:rPr lang="en" dirty="0">
                <a:solidFill>
                  <a:srgbClr val="212121"/>
                </a:solidFill>
              </a:rPr>
              <a:t>contemporary view that prioritizes how fair use fits into the goal of  </a:t>
            </a:r>
            <a:r>
              <a:rPr lang="en" b="1" dirty="0">
                <a:solidFill>
                  <a:srgbClr val="212121"/>
                </a:solidFill>
              </a:rPr>
              <a:t>[Click] </a:t>
            </a:r>
            <a:r>
              <a:rPr lang="en" dirty="0">
                <a:solidFill>
                  <a:srgbClr val="212121"/>
                </a:solidFill>
              </a:rPr>
              <a:t> promoting progress.  Thus, so long as the derivative work represents real progress, the harm to the economic interests of the original copyright holder is subordinated. </a:t>
            </a:r>
            <a:endParaRPr dirty="0">
              <a:solidFill>
                <a:srgbClr val="212121"/>
              </a:solidFill>
            </a:endParaRPr>
          </a:p>
          <a:p>
            <a:pPr marL="0" lvl="0" indent="0" algn="l" rtl="0">
              <a:spcBef>
                <a:spcPts val="1200"/>
              </a:spcBef>
              <a:spcAft>
                <a:spcPts val="0"/>
              </a:spcAft>
              <a:buNone/>
            </a:pPr>
            <a:r>
              <a:rPr lang="en" dirty="0">
                <a:solidFill>
                  <a:schemeClr val="dk1"/>
                </a:solidFill>
              </a:rPr>
              <a:t>As the Second Circuit said in the </a:t>
            </a:r>
            <a:r>
              <a:rPr lang="en" i="1" dirty="0">
                <a:solidFill>
                  <a:schemeClr val="dk1"/>
                </a:solidFill>
              </a:rPr>
              <a:t>Google Books </a:t>
            </a:r>
            <a:r>
              <a:rPr lang="en" dirty="0">
                <a:solidFill>
                  <a:schemeClr val="dk1"/>
                </a:solidFill>
              </a:rPr>
              <a:t>case, and the Supreme Court repeated in the </a:t>
            </a:r>
            <a:r>
              <a:rPr lang="en" i="1" dirty="0">
                <a:solidFill>
                  <a:schemeClr val="dk1"/>
                </a:solidFill>
              </a:rPr>
              <a:t>Andy Warhol</a:t>
            </a:r>
            <a:r>
              <a:rPr lang="en" dirty="0">
                <a:solidFill>
                  <a:schemeClr val="dk1"/>
                </a:solidFill>
              </a:rPr>
              <a:t> case: “</a:t>
            </a:r>
            <a:r>
              <a:rPr lang="en" i="1" dirty="0">
                <a:solidFill>
                  <a:schemeClr val="dk1"/>
                </a:solidFill>
              </a:rPr>
              <a:t>the more the appropriator is using the copied material for new, transformative purposes, the more it serves copyright's goal of enriching public knowledge and the less likely it is that the appropriation will serve as a substitute for the original or its plausible derivatives, shrinking the protected market opportunities of the copyrighted work.”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0ade80ade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90ade80ade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0ade80ade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90ade80ade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extLst>
      <p:ext uri="{BB962C8B-B14F-4D97-AF65-F5344CB8AC3E}">
        <p14:creationId xmlns:p14="http://schemas.microsoft.com/office/powerpoint/2010/main" val="2245909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0ade80ade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90ade80ade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extLst>
      <p:ext uri="{BB962C8B-B14F-4D97-AF65-F5344CB8AC3E}">
        <p14:creationId xmlns:p14="http://schemas.microsoft.com/office/powerpoint/2010/main" val="3492910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0ade80ade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90ade80ade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extLst>
      <p:ext uri="{BB962C8B-B14F-4D97-AF65-F5344CB8AC3E}">
        <p14:creationId xmlns:p14="http://schemas.microsoft.com/office/powerpoint/2010/main" val="79282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fd7c9340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fd7c9340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4</a:t>
            </a:r>
          </a:p>
          <a:p>
            <a:pPr marL="0" lvl="0" indent="0" algn="l" rtl="0">
              <a:spcBef>
                <a:spcPts val="1200"/>
              </a:spcBef>
              <a:spcAft>
                <a:spcPts val="0"/>
              </a:spcAft>
              <a:buNone/>
            </a:pPr>
            <a:r>
              <a:rPr lang="en-US" dirty="0"/>
              <a:t>Let’s start with Fair Use as a defense to allegations of copying material protected by copyright.  </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The United States Congress, which is our national (or federal) legislature, first codified the fair use doctrine in 1976 in an effort to recognize and standardize what it acknowledged had become one of the most important and well-established defenses to copyright infringement claims.  Congress noted that various courts had considered and ruled on fair use defenses with no one definition or test gaining universal adoption and acceptance.</a:t>
            </a:r>
          </a:p>
          <a:p>
            <a:pPr marL="0" lvl="0" indent="0" algn="l" rtl="0">
              <a:spcBef>
                <a:spcPts val="1200"/>
              </a:spcBef>
              <a:spcAft>
                <a:spcPts val="0"/>
              </a:spcAft>
              <a:buNone/>
            </a:pPr>
            <a:r>
              <a:rPr lang="en-US" dirty="0"/>
              <a:t> In common law jurisdictions, or at least in the US where I practice law, this happens.  Parties to litigation propose novel tests or legal standards or defenses or theories of liability, and sometimes courts adopt them.   And then legislatures sometimes step in and either say No we don’t agree with this outcome and we’ll either amend an existing law or pass a new one to clarify what the legal boundaries are; or, they say Yes that seems fine with us and we’re going to codify what the courts have done to clear up any doubt about what the correct outcome should be going forward</a:t>
            </a:r>
          </a:p>
          <a:p>
            <a:pPr marL="0" lvl="0" indent="0" algn="l" rtl="0">
              <a:spcBef>
                <a:spcPts val="1200"/>
              </a:spcBef>
              <a:spcAft>
                <a:spcPts val="0"/>
              </a:spcAft>
              <a:buNone/>
            </a:pPr>
            <a:endParaRPr dirty="0"/>
          </a:p>
        </p:txBody>
      </p:sp>
    </p:spTree>
    <p:extLst>
      <p:ext uri="{BB962C8B-B14F-4D97-AF65-F5344CB8AC3E}">
        <p14:creationId xmlns:p14="http://schemas.microsoft.com/office/powerpoint/2010/main" val="35051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d3b5271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d3b5271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5</a:t>
            </a:r>
          </a:p>
          <a:p>
            <a:pPr marL="0" lvl="0" indent="0" algn="l" rtl="0">
              <a:lnSpc>
                <a:spcPct val="115000"/>
              </a:lnSpc>
              <a:spcBef>
                <a:spcPts val="1200"/>
              </a:spcBef>
              <a:spcAft>
                <a:spcPts val="0"/>
              </a:spcAft>
              <a:buClr>
                <a:schemeClr val="dk1"/>
              </a:buClr>
              <a:buSzPts val="1100"/>
              <a:buFont typeface="Arial"/>
              <a:buNone/>
            </a:pPr>
            <a:r>
              <a:rPr lang="en-US" b="1" dirty="0"/>
              <a:t> [click]</a:t>
            </a:r>
          </a:p>
          <a:p>
            <a:pPr marL="0" lvl="0" indent="0" algn="l" rtl="0">
              <a:lnSpc>
                <a:spcPct val="115000"/>
              </a:lnSpc>
              <a:spcBef>
                <a:spcPts val="120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Historically, the defense of copyright fair use was closely associated with  [</a:t>
            </a:r>
            <a:r>
              <a:rPr lang="en-US" b="1" dirty="0"/>
              <a:t>click</a:t>
            </a:r>
            <a:r>
              <a:rPr lang="en-US" b="0" dirty="0"/>
              <a:t>] not-for-profit activities and minimal copying, such as teachers copying a few pages from an article to distribute to their students, or a book review repeating a small amount of copyrighted text in </a:t>
            </a:r>
            <a:r>
              <a:rPr lang="en-US" dirty="0"/>
              <a:t>order to discuss the book.</a:t>
            </a:r>
          </a:p>
          <a:p>
            <a:pPr marL="0" lvl="0" indent="0" algn="l" rtl="0">
              <a:lnSpc>
                <a:spcPct val="115000"/>
              </a:lnSpc>
              <a:spcBef>
                <a:spcPts val="1200"/>
              </a:spcBef>
              <a:spcAft>
                <a:spcPts val="0"/>
              </a:spcAft>
              <a:buClr>
                <a:schemeClr val="dk1"/>
              </a:buClr>
              <a:buSzPts val="1100"/>
              <a:buFont typeface="Arial"/>
              <a:buNone/>
            </a:pPr>
            <a:br>
              <a:rPr lang="en-US" dirty="0"/>
            </a:br>
            <a:r>
              <a:rPr lang="en-US" dirty="0"/>
              <a:t>[</a:t>
            </a:r>
            <a:r>
              <a:rPr lang="en-US" b="1" dirty="0"/>
              <a:t>click</a:t>
            </a:r>
            <a:r>
              <a:rPr lang="en-US" dirty="0"/>
              <a:t>]  And you see this reflected in the four parts of the fair use test on the left side of this slide, which  I’ve extracted from the actual statute  [</a:t>
            </a:r>
            <a:r>
              <a:rPr lang="en-US" b="1" dirty="0"/>
              <a:t>click</a:t>
            </a:r>
            <a:r>
              <a:rPr lang="en-US" dirty="0"/>
              <a:t>] which is on the right side, courtesy of our website. </a:t>
            </a:r>
          </a:p>
          <a:p>
            <a:pPr marL="0" lvl="0" indent="0" algn="l" rtl="0">
              <a:lnSpc>
                <a:spcPct val="115000"/>
              </a:lnSpc>
              <a:spcBef>
                <a:spcPts val="1200"/>
              </a:spcBef>
              <a:spcAft>
                <a:spcPts val="0"/>
              </a:spcAft>
              <a:buClr>
                <a:schemeClr val="dk1"/>
              </a:buClr>
              <a:buSzPts val="1100"/>
              <a:buFont typeface="Arial"/>
              <a:buNone/>
            </a:pPr>
            <a:r>
              <a:rPr lang="en-US" dirty="0"/>
              <a:t>As I said last year, fair use analysis in its simplest form has historically attempted to determine if the infringer was receiving money that should have gone to the copyright holder.  If the answer was no, not really, then fair use!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8fd7c9340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8fd7c9340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6</a:t>
            </a: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Last time I introduced the previously uninitiated to 2 Live Crew and their copyright battle in the early 1990s with the owners of Roy Orbison’s “Oh Pretty Woman” a company called Acuff-Rose Music.  </a:t>
            </a:r>
          </a:p>
          <a:p>
            <a:pPr marL="0" lvl="0" indent="0" algn="l" rtl="0">
              <a:lnSpc>
                <a:spcPct val="115000"/>
              </a:lnSpc>
              <a:spcBef>
                <a:spcPts val="120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In a 1994 opinion, the US Supreme Court explained that where the copying creates a result that is transformative in character, then courts should place far less importance on the distinction between commercial vs non-commercial copying that was historically so important to the analysis of a claim of Fair Use as a defense to copyright infringement.</a:t>
            </a:r>
          </a:p>
          <a:p>
            <a:pPr marL="0" lvl="0" indent="0" algn="l" rtl="0">
              <a:spcBef>
                <a:spcPts val="12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fd7c93409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8fd7c9340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none" strike="noStrike" cap="none" dirty="0">
                <a:solidFill>
                  <a:srgbClr val="000000"/>
                </a:solidFill>
                <a:effectLst/>
                <a:latin typeface="Arial"/>
                <a:ea typeface="Arial"/>
                <a:cs typeface="Arial"/>
                <a:sym typeface="Arial"/>
              </a:rPr>
              <a:t>7</a:t>
            </a: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Going back to this slide:  The Court explained that parody, like 2 Live Crew’s song “Pretty Woman”, by its very nature transforms the copyrighted elements of the original work because parody’s</a:t>
            </a:r>
            <a:r>
              <a:rPr lang="en-US" sz="1100" b="1" i="0" u="none" strike="noStrike" cap="none" dirty="0">
                <a:solidFill>
                  <a:srgbClr val="000000"/>
                </a:solidFill>
                <a:effectLst/>
                <a:latin typeface="Arial"/>
                <a:ea typeface="Arial"/>
                <a:cs typeface="Arial"/>
                <a:sym typeface="Arial"/>
              </a:rPr>
              <a:t> [click]</a:t>
            </a:r>
            <a:r>
              <a:rPr lang="en-US" sz="1100" b="0" i="0" u="none" strike="noStrike" cap="none" dirty="0">
                <a:solidFill>
                  <a:srgbClr val="000000"/>
                </a:solidFill>
                <a:effectLst/>
                <a:latin typeface="Arial"/>
                <a:ea typeface="Arial"/>
                <a:cs typeface="Arial"/>
                <a:sym typeface="Arial"/>
              </a:rPr>
              <a:t> purpose is to comment on the original work or its themes.  Parody, then, is likely to be fair use even where the new work</a:t>
            </a:r>
            <a:r>
              <a:rPr lang="en-US" sz="1100" b="1" i="0" u="none" strike="noStrike" cap="none" dirty="0">
                <a:solidFill>
                  <a:srgbClr val="000000"/>
                </a:solidFill>
                <a:effectLst/>
                <a:latin typeface="Arial"/>
                <a:ea typeface="Arial"/>
                <a:cs typeface="Arial"/>
                <a:sym typeface="Arial"/>
              </a:rPr>
              <a:t> [click]</a:t>
            </a:r>
            <a:r>
              <a:rPr lang="en-US" sz="1100" b="0" i="0" u="none" strike="noStrike" cap="none" dirty="0">
                <a:solidFill>
                  <a:srgbClr val="000000"/>
                </a:solidFill>
                <a:effectLst/>
                <a:latin typeface="Arial"/>
                <a:ea typeface="Arial"/>
                <a:cs typeface="Arial"/>
                <a:sym typeface="Arial"/>
              </a:rPr>
              <a:t> borrows heavily from an original, </a:t>
            </a:r>
            <a:r>
              <a:rPr lang="en-US" sz="1100" b="1" i="0" u="none" strike="noStrike" cap="none" dirty="0">
                <a:solidFill>
                  <a:srgbClr val="000000"/>
                </a:solidFill>
                <a:effectLst/>
                <a:latin typeface="Arial"/>
                <a:ea typeface="Arial"/>
                <a:cs typeface="Arial"/>
                <a:sym typeface="Arial"/>
              </a:rPr>
              <a:t>[click] </a:t>
            </a:r>
            <a:r>
              <a:rPr lang="en-US" sz="1100" b="0" i="0" u="none" strike="noStrike" cap="none" dirty="0">
                <a:solidFill>
                  <a:srgbClr val="000000"/>
                </a:solidFill>
                <a:effectLst/>
                <a:latin typeface="Arial"/>
                <a:ea typeface="Arial"/>
                <a:cs typeface="Arial"/>
                <a:sym typeface="Arial"/>
              </a:rPr>
              <a:t>highly creative work, without regard for whether the new work may </a:t>
            </a:r>
            <a:r>
              <a:rPr lang="en-US" sz="1100" b="1" i="0" u="none" strike="noStrike" cap="none" dirty="0">
                <a:solidFill>
                  <a:srgbClr val="000000"/>
                </a:solidFill>
                <a:effectLst/>
                <a:latin typeface="Arial"/>
                <a:ea typeface="Arial"/>
                <a:cs typeface="Arial"/>
                <a:sym typeface="Arial"/>
              </a:rPr>
              <a:t>[click] </a:t>
            </a:r>
            <a:r>
              <a:rPr lang="en-US" sz="1100" b="0" i="0" u="none" strike="noStrike" cap="none" dirty="0">
                <a:solidFill>
                  <a:srgbClr val="000000"/>
                </a:solidFill>
                <a:effectLst/>
                <a:latin typeface="Arial"/>
                <a:ea typeface="Arial"/>
                <a:cs typeface="Arial"/>
                <a:sym typeface="Arial"/>
              </a:rPr>
              <a:t>divert some consumers away from the original.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And that was when and how transformative use was born.  Though it usually nests under the first Fair Use factor, we discussed last year how it seems to have a way of informing the entire fair use analysis a court must perform.  </a:t>
            </a:r>
          </a:p>
          <a:p>
            <a:pPr marL="0" lvl="0" indent="0" algn="l" rtl="0">
              <a:spcBef>
                <a:spcPts val="120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12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8fd7c9340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8fd7c9340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none" strike="noStrike" cap="none" dirty="0">
                <a:solidFill>
                  <a:srgbClr val="000000"/>
                </a:solidFill>
                <a:effectLst/>
                <a:latin typeface="Arial"/>
                <a:ea typeface="Arial"/>
                <a:cs typeface="Arial"/>
                <a:sym typeface="Arial"/>
              </a:rPr>
              <a:t>8</a:t>
            </a:r>
            <a:endParaRPr lang="en-US" sz="1100" b="0" i="0" u="none" strike="noStrike" cap="none" dirty="0">
              <a:solidFill>
                <a:srgbClr val="000000"/>
              </a:solidFill>
              <a:effectLs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 dirty="0"/>
          </a:p>
          <a:p>
            <a:pPr marL="0" lvl="0" indent="0" algn="l" rtl="0">
              <a:lnSpc>
                <a:spcPct val="115000"/>
              </a:lnSpc>
              <a:spcBef>
                <a:spcPts val="1200"/>
              </a:spcBef>
              <a:spcAft>
                <a:spcPts val="0"/>
              </a:spcAft>
              <a:buClr>
                <a:schemeClr val="dk1"/>
              </a:buClr>
              <a:buSzPts val="1100"/>
              <a:buFont typeface="Arial"/>
              <a:buNone/>
            </a:pPr>
            <a:r>
              <a:rPr lang="en" dirty="0"/>
              <a:t>Each of the 50 US states has its own series of state courts, with trial courts and appellate courts and a court of last resort.  In issues of copyright law, those simply don’t matter.  Copyright law is one of a handful of areas where Congress has said “states–you can’t make any laws about this at all.”  This is called Federal Preemption, meaning that federal law, that is law made by the US Congress and applicable throughout the United States, completely covers the field.</a:t>
            </a:r>
            <a:br>
              <a:rPr lang="en" dirty="0"/>
            </a:br>
            <a:br>
              <a:rPr lang="en" dirty="0"/>
            </a:br>
            <a:r>
              <a:rPr lang="en" dirty="0"/>
              <a:t>So the legal map that matters is …</a:t>
            </a:r>
            <a:endParaRPr dirty="0"/>
          </a:p>
          <a:p>
            <a:pPr marL="0" lvl="0" indent="0" algn="l" rtl="0">
              <a:spcBef>
                <a:spcPts val="120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92605815f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92605815f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dirty="0">
                <a:solidFill>
                  <a:schemeClr val="dk1"/>
                </a:solidFill>
              </a:rPr>
              <a:t>…</a:t>
            </a:r>
            <a:r>
              <a:rPr lang="en" dirty="0">
                <a:solidFill>
                  <a:schemeClr val="dk1"/>
                </a:solidFill>
              </a:rPr>
              <a:t>this one.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Because in addition to the state court system, there is a parallel and independent system of federal courts.  These courts have jurisdiction to hear two distinct types of cases: the type that matters here is where the law in question is a federal law.  All copyright cases, because of Federal Preemption, are in that category. </a:t>
            </a: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So within the geographical borders of each US state are some number of federal judicial districts, each which contain some number of </a:t>
            </a:r>
            <a:r>
              <a:rPr lang="en-US" dirty="0">
                <a:solidFill>
                  <a:schemeClr val="dk1"/>
                </a:solidFill>
              </a:rPr>
              <a:t>trial courts, called federal district</a:t>
            </a:r>
            <a:r>
              <a:rPr lang="en" dirty="0">
                <a:solidFill>
                  <a:schemeClr val="dk1"/>
                </a:solidFill>
              </a:rPr>
              <a:t> courts.  These are not uniform but are generally distributed based on population.</a:t>
            </a:r>
          </a:p>
          <a:p>
            <a:pPr marL="158750" indent="0">
              <a:buNone/>
            </a:pPr>
            <a:endParaRPr lang="en" sz="1100" b="0" i="0" u="none" strike="noStrike" cap="none" dirty="0">
              <a:solidFill>
                <a:schemeClr val="dk1"/>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Now, the coloring on this map groups the federal districts into Courts of Appeal.  So, the green states out West are in the Ninth Circuit Court of Appeal, the light blue states that include my current home state of New York are in the Second Circuit Court of Appeal, etc. </a:t>
            </a:r>
          </a:p>
          <a:p>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Often, these Circuit Courts of Appeal reach different conclusions on how to interpret and apply the law, which creates what’s called a Circuit Split.  Sometimes they persist for decades before the United States Supreme Court steps in and resolves the split by announcing one rule that applies everywhere. Unless and until that happens, a legal rule announced in the Ninth Circuit Court of Appeal, for example, only has legal effect in the geographic territory covered by the Ninth Circuit.  So, even federal law is often applied differently in different parts of the United States.</a:t>
            </a:r>
          </a:p>
          <a:p>
            <a:pPr marL="158750" indent="0">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3575050" y="1200150"/>
            <a:ext cx="5111700" cy="33603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600"/>
              </a:spcBef>
              <a:spcAft>
                <a:spcPts val="0"/>
              </a:spcAft>
              <a:buSzPts val="2800"/>
              <a:buChar char="○"/>
              <a:defRPr sz="2800"/>
            </a:lvl2pPr>
            <a:lvl3pPr marL="1371600" lvl="2" indent="-381000" algn="l" rtl="0">
              <a:spcBef>
                <a:spcPts val="1200"/>
              </a:spcBef>
              <a:spcAft>
                <a:spcPts val="0"/>
              </a:spcAft>
              <a:buSzPts val="2400"/>
              <a:buChar char="■"/>
              <a:defRPr sz="2400"/>
            </a:lvl3pPr>
            <a:lvl4pPr marL="1828800" lvl="3" indent="-355600" algn="l" rtl="0">
              <a:spcBef>
                <a:spcPts val="1200"/>
              </a:spcBef>
              <a:spcAft>
                <a:spcPts val="0"/>
              </a:spcAft>
              <a:buSzPts val="2000"/>
              <a:buChar char="●"/>
              <a:defRPr sz="2000"/>
            </a:lvl4pPr>
            <a:lvl5pPr marL="2286000" lvl="4" indent="-355600" algn="l" rtl="0">
              <a:spcBef>
                <a:spcPts val="1200"/>
              </a:spcBef>
              <a:spcAft>
                <a:spcPts val="0"/>
              </a:spcAft>
              <a:buSzPts val="2000"/>
              <a:buChar char="○"/>
              <a:defRPr sz="2000"/>
            </a:lvl5pPr>
            <a:lvl6pPr marL="2743200" lvl="5" indent="-355600" algn="l" rtl="0">
              <a:spcBef>
                <a:spcPts val="1200"/>
              </a:spcBef>
              <a:spcAft>
                <a:spcPts val="0"/>
              </a:spcAft>
              <a:buSzPts val="2000"/>
              <a:buChar char="■"/>
              <a:defRPr sz="2000"/>
            </a:lvl6pPr>
            <a:lvl7pPr marL="3200400" lvl="6" indent="-355600" algn="l" rtl="0">
              <a:spcBef>
                <a:spcPts val="1200"/>
              </a:spcBef>
              <a:spcAft>
                <a:spcPts val="0"/>
              </a:spcAft>
              <a:buSzPts val="2000"/>
              <a:buChar char="●"/>
              <a:defRPr sz="2000"/>
            </a:lvl7pPr>
            <a:lvl8pPr marL="3657600" lvl="7" indent="-355600" algn="l" rtl="0">
              <a:spcBef>
                <a:spcPts val="1200"/>
              </a:spcBef>
              <a:spcAft>
                <a:spcPts val="0"/>
              </a:spcAft>
              <a:buSzPts val="2000"/>
              <a:buChar char="○"/>
              <a:defRPr sz="2000"/>
            </a:lvl8pPr>
            <a:lvl9pPr marL="4114800" lvl="8" indent="-355600" algn="l" rtl="0">
              <a:spcBef>
                <a:spcPts val="1200"/>
              </a:spcBef>
              <a:spcAft>
                <a:spcPts val="1200"/>
              </a:spcAft>
              <a:buSzPts val="2000"/>
              <a:buChar char="■"/>
              <a:defRPr sz="2000"/>
            </a:lvl9pPr>
          </a:lstStyle>
          <a:p>
            <a:endParaRPr/>
          </a:p>
        </p:txBody>
      </p:sp>
      <p:sp>
        <p:nvSpPr>
          <p:cNvPr id="52" name="Google Shape;52;p13"/>
          <p:cNvSpPr txBox="1">
            <a:spLocks noGrp="1"/>
          </p:cNvSpPr>
          <p:nvPr>
            <p:ph type="body" idx="2"/>
          </p:nvPr>
        </p:nvSpPr>
        <p:spPr>
          <a:xfrm>
            <a:off x="457200" y="1200150"/>
            <a:ext cx="3008400" cy="3360300"/>
          </a:xfrm>
          <a:prstGeom prst="rect">
            <a:avLst/>
          </a:prstGeom>
          <a:noFill/>
          <a:ln>
            <a:noFill/>
          </a:ln>
        </p:spPr>
        <p:txBody>
          <a:bodyPr spcFirstLastPara="1" wrap="square" lIns="91425" tIns="45700" rIns="91425" bIns="45700" anchor="t" anchorCtr="0">
            <a:normAutofit/>
          </a:bodyPr>
          <a:lstStyle>
            <a:lvl1pPr marL="457200" lvl="0" indent="-228600" algn="l" rtl="0">
              <a:spcBef>
                <a:spcPts val="320"/>
              </a:spcBef>
              <a:spcAft>
                <a:spcPts val="0"/>
              </a:spcAft>
              <a:buClr>
                <a:schemeClr val="dk1"/>
              </a:buClr>
              <a:buSzPts val="1600"/>
              <a:buNone/>
              <a:defRPr sz="1600"/>
            </a:lvl1pPr>
            <a:lvl2pPr marL="914400" lvl="1" indent="-228600" algn="l" rtl="0">
              <a:spcBef>
                <a:spcPts val="600"/>
              </a:spcBef>
              <a:spcAft>
                <a:spcPts val="0"/>
              </a:spcAft>
              <a:buSzPts val="1200"/>
              <a:buNone/>
              <a:defRPr sz="1200"/>
            </a:lvl2pPr>
            <a:lvl3pPr marL="1371600" lvl="2" indent="-228600" algn="l" rtl="0">
              <a:spcBef>
                <a:spcPts val="1200"/>
              </a:spcBef>
              <a:spcAft>
                <a:spcPts val="0"/>
              </a:spcAft>
              <a:buSzPts val="1000"/>
              <a:buNone/>
              <a:defRPr sz="1000"/>
            </a:lvl3pPr>
            <a:lvl4pPr marL="1828800" lvl="3" indent="-228600" algn="l" rtl="0">
              <a:spcBef>
                <a:spcPts val="1200"/>
              </a:spcBef>
              <a:spcAft>
                <a:spcPts val="0"/>
              </a:spcAft>
              <a:buSzPts val="900"/>
              <a:buNone/>
              <a:defRPr sz="900"/>
            </a:lvl4pPr>
            <a:lvl5pPr marL="2286000" lvl="4" indent="-228600" algn="l" rtl="0">
              <a:spcBef>
                <a:spcPts val="1200"/>
              </a:spcBef>
              <a:spcAft>
                <a:spcPts val="0"/>
              </a:spcAft>
              <a:buSzPts val="900"/>
              <a:buNone/>
              <a:defRPr sz="900"/>
            </a:lvl5pPr>
            <a:lvl6pPr marL="2743200" lvl="5" indent="-228600" algn="l" rtl="0">
              <a:spcBef>
                <a:spcPts val="1200"/>
              </a:spcBef>
              <a:spcAft>
                <a:spcPts val="0"/>
              </a:spcAft>
              <a:buSzPts val="900"/>
              <a:buNone/>
              <a:defRPr sz="900"/>
            </a:lvl6pPr>
            <a:lvl7pPr marL="3200400" lvl="6" indent="-228600" algn="l" rtl="0">
              <a:spcBef>
                <a:spcPts val="1200"/>
              </a:spcBef>
              <a:spcAft>
                <a:spcPts val="0"/>
              </a:spcAft>
              <a:buSzPts val="900"/>
              <a:buNone/>
              <a:defRPr sz="900"/>
            </a:lvl7pPr>
            <a:lvl8pPr marL="3657600" lvl="7" indent="-228600" algn="l" rtl="0">
              <a:spcBef>
                <a:spcPts val="1200"/>
              </a:spcBef>
              <a:spcAft>
                <a:spcPts val="0"/>
              </a:spcAft>
              <a:buSzPts val="900"/>
              <a:buNone/>
              <a:defRPr sz="900"/>
            </a:lvl8pPr>
            <a:lvl9pPr marL="4114800" lvl="8" indent="-228600" algn="l" rtl="0">
              <a:spcBef>
                <a:spcPts val="1200"/>
              </a:spcBef>
              <a:spcAft>
                <a:spcPts val="1200"/>
              </a:spcAft>
              <a:buSzPts val="900"/>
              <a:buNone/>
              <a:defRPr sz="900"/>
            </a:lvl9pPr>
          </a:lstStyle>
          <a:p>
            <a:endParaRPr/>
          </a:p>
        </p:txBody>
      </p:sp>
      <p:sp>
        <p:nvSpPr>
          <p:cNvPr id="53" name="Google Shape;53;p13"/>
          <p:cNvSpPr txBox="1">
            <a:spLocks noGrp="1"/>
          </p:cNvSpPr>
          <p:nvPr>
            <p:ph type="dt" idx="10"/>
          </p:nvPr>
        </p:nvSpPr>
        <p:spPr>
          <a:xfrm>
            <a:off x="457200" y="4629151"/>
            <a:ext cx="3429000" cy="228600"/>
          </a:xfrm>
          <a:prstGeom prst="rect">
            <a:avLst/>
          </a:prstGeom>
          <a:noFill/>
          <a:ln>
            <a:noFill/>
          </a:ln>
        </p:spPr>
        <p:txBody>
          <a:bodyPr spcFirstLastPara="1" wrap="square" lIns="91425" tIns="45700" rIns="91425"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457200" y="4869656"/>
            <a:ext cx="3429000" cy="213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rot="-5400000">
            <a:off x="8391875" y="4368540"/>
            <a:ext cx="986700" cy="365100"/>
          </a:xfrm>
          <a:prstGeom prst="rect">
            <a:avLst/>
          </a:prstGeom>
          <a:noFill/>
          <a:ln>
            <a:noFill/>
          </a:ln>
        </p:spPr>
        <p:txBody>
          <a:bodyPr spcFirstLastPara="1" wrap="square" lIns="91425" tIns="45700" rIns="91425" bIns="45700"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6" name="Google Shape;56;p13"/>
          <p:cNvSpPr txBox="1">
            <a:spLocks noGrp="1"/>
          </p:cNvSpPr>
          <p:nvPr>
            <p:ph type="title"/>
          </p:nvPr>
        </p:nvSpPr>
        <p:spPr>
          <a:xfrm>
            <a:off x="457200" y="114539"/>
            <a:ext cx="5791200" cy="1028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57200" y="114539"/>
            <a:ext cx="5791200" cy="1028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4"/>
          <p:cNvSpPr txBox="1">
            <a:spLocks noGrp="1"/>
          </p:cNvSpPr>
          <p:nvPr>
            <p:ph type="body" idx="1"/>
          </p:nvPr>
        </p:nvSpPr>
        <p:spPr>
          <a:xfrm>
            <a:off x="457200" y="1314450"/>
            <a:ext cx="7620000" cy="32802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600"/>
              </a:spcBef>
              <a:spcAft>
                <a:spcPts val="0"/>
              </a:spcAft>
              <a:buSzPts val="1800"/>
              <a:buChar char="○"/>
              <a:defRPr/>
            </a:lvl2pPr>
            <a:lvl3pPr marL="1371600" lvl="2" indent="-342900" algn="l" rtl="0">
              <a:spcBef>
                <a:spcPts val="1200"/>
              </a:spcBef>
              <a:spcAft>
                <a:spcPts val="0"/>
              </a:spcAft>
              <a:buSzPts val="1800"/>
              <a:buChar char="■"/>
              <a:defRPr/>
            </a:lvl3pPr>
            <a:lvl4pPr marL="1828800" lvl="3" indent="-342900" algn="l" rtl="0">
              <a:spcBef>
                <a:spcPts val="1200"/>
              </a:spcBef>
              <a:spcAft>
                <a:spcPts val="0"/>
              </a:spcAft>
              <a:buSzPts val="1800"/>
              <a:buChar char="●"/>
              <a:defRPr/>
            </a:lvl4pPr>
            <a:lvl5pPr marL="2286000" lvl="4" indent="-342900" algn="l" rtl="0">
              <a:spcBef>
                <a:spcPts val="1200"/>
              </a:spcBef>
              <a:spcAft>
                <a:spcPts val="0"/>
              </a:spcAft>
              <a:buSzPts val="1800"/>
              <a:buChar char="○"/>
              <a:defRPr/>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60" name="Google Shape;60;p14"/>
          <p:cNvSpPr txBox="1">
            <a:spLocks noGrp="1"/>
          </p:cNvSpPr>
          <p:nvPr>
            <p:ph type="dt" idx="10"/>
          </p:nvPr>
        </p:nvSpPr>
        <p:spPr>
          <a:xfrm>
            <a:off x="457200" y="4629151"/>
            <a:ext cx="3429000" cy="228600"/>
          </a:xfrm>
          <a:prstGeom prst="rect">
            <a:avLst/>
          </a:prstGeom>
          <a:noFill/>
          <a:ln>
            <a:noFill/>
          </a:ln>
        </p:spPr>
        <p:txBody>
          <a:bodyPr spcFirstLastPara="1" wrap="square" lIns="91425" tIns="45700" rIns="91425"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457200" y="4869656"/>
            <a:ext cx="3429000" cy="213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rot="-5400000">
            <a:off x="8391875" y="4368540"/>
            <a:ext cx="986700" cy="365100"/>
          </a:xfrm>
          <a:prstGeom prst="rect">
            <a:avLst/>
          </a:prstGeom>
          <a:noFill/>
          <a:ln>
            <a:noFill/>
          </a:ln>
        </p:spPr>
        <p:txBody>
          <a:bodyPr spcFirstLastPara="1" wrap="square" lIns="91425" tIns="45700" rIns="91425" bIns="45700"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114539"/>
            <a:ext cx="5791200" cy="1028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3600"/>
              <a:buFont typeface="Arial Black"/>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5"/>
          <p:cNvSpPr txBox="1">
            <a:spLocks noGrp="1"/>
          </p:cNvSpPr>
          <p:nvPr>
            <p:ph type="body" idx="1"/>
          </p:nvPr>
        </p:nvSpPr>
        <p:spPr>
          <a:xfrm>
            <a:off x="1627632" y="1179576"/>
            <a:ext cx="329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rtl="0">
              <a:spcBef>
                <a:spcPts val="600"/>
              </a:spcBef>
              <a:spcAft>
                <a:spcPts val="0"/>
              </a:spcAft>
              <a:buSzPts val="2000"/>
              <a:buNone/>
              <a:defRPr sz="2000" b="1"/>
            </a:lvl2pPr>
            <a:lvl3pPr marL="1371600" lvl="2" indent="-228600" algn="l" rtl="0">
              <a:spcBef>
                <a:spcPts val="1200"/>
              </a:spcBef>
              <a:spcAft>
                <a:spcPts val="0"/>
              </a:spcAft>
              <a:buSzPts val="1800"/>
              <a:buNone/>
              <a:defRPr sz="1800" b="1"/>
            </a:lvl3pPr>
            <a:lvl4pPr marL="1828800" lvl="3" indent="-228600" algn="l" rtl="0">
              <a:spcBef>
                <a:spcPts val="1200"/>
              </a:spcBef>
              <a:spcAft>
                <a:spcPts val="0"/>
              </a:spcAft>
              <a:buSzPts val="1600"/>
              <a:buNone/>
              <a:defRPr sz="1600" b="1"/>
            </a:lvl4pPr>
            <a:lvl5pPr marL="2286000" lvl="4" indent="-228600" algn="l" rtl="0">
              <a:spcBef>
                <a:spcPts val="1200"/>
              </a:spcBef>
              <a:spcAft>
                <a:spcPts val="0"/>
              </a:spcAft>
              <a:buSzPts val="1600"/>
              <a:buNone/>
              <a:defRPr sz="1600" b="1"/>
            </a:lvl5pPr>
            <a:lvl6pPr marL="2743200" lvl="5" indent="-228600" algn="l" rtl="0">
              <a:spcBef>
                <a:spcPts val="1200"/>
              </a:spcBef>
              <a:spcAft>
                <a:spcPts val="0"/>
              </a:spcAft>
              <a:buSzPts val="1600"/>
              <a:buNone/>
              <a:defRPr sz="1600" b="1"/>
            </a:lvl6pPr>
            <a:lvl7pPr marL="3200400" lvl="6" indent="-228600" algn="l" rtl="0">
              <a:spcBef>
                <a:spcPts val="1200"/>
              </a:spcBef>
              <a:spcAft>
                <a:spcPts val="0"/>
              </a:spcAft>
              <a:buSzPts val="1600"/>
              <a:buNone/>
              <a:defRPr sz="1600" b="1"/>
            </a:lvl7pPr>
            <a:lvl8pPr marL="3657600" lvl="7" indent="-228600" algn="l" rtl="0">
              <a:spcBef>
                <a:spcPts val="1200"/>
              </a:spcBef>
              <a:spcAft>
                <a:spcPts val="0"/>
              </a:spcAft>
              <a:buSzPts val="1600"/>
              <a:buNone/>
              <a:defRPr sz="1600" b="1"/>
            </a:lvl8pPr>
            <a:lvl9pPr marL="4114800" lvl="8" indent="-228600" algn="l" rtl="0">
              <a:spcBef>
                <a:spcPts val="1200"/>
              </a:spcBef>
              <a:spcAft>
                <a:spcPts val="1200"/>
              </a:spcAft>
              <a:buSzPts val="1600"/>
              <a:buNone/>
              <a:defRPr sz="1600" b="1"/>
            </a:lvl9pPr>
          </a:lstStyle>
          <a:p>
            <a:endParaRPr/>
          </a:p>
        </p:txBody>
      </p:sp>
      <p:sp>
        <p:nvSpPr>
          <p:cNvPr id="66" name="Google Shape;66;p15"/>
          <p:cNvSpPr txBox="1">
            <a:spLocks noGrp="1"/>
          </p:cNvSpPr>
          <p:nvPr>
            <p:ph type="body" idx="2"/>
          </p:nvPr>
        </p:nvSpPr>
        <p:spPr>
          <a:xfrm>
            <a:off x="1627632" y="1694525"/>
            <a:ext cx="3291900" cy="28806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600"/>
              </a:spcBef>
              <a:spcAft>
                <a:spcPts val="0"/>
              </a:spcAft>
              <a:buSzPts val="2000"/>
              <a:buChar char="○"/>
              <a:defRPr sz="2000"/>
            </a:lvl2pPr>
            <a:lvl3pPr marL="1371600" lvl="2" indent="-342900" algn="l" rtl="0">
              <a:spcBef>
                <a:spcPts val="1200"/>
              </a:spcBef>
              <a:spcAft>
                <a:spcPts val="0"/>
              </a:spcAft>
              <a:buSzPts val="1800"/>
              <a:buChar char="■"/>
              <a:defRPr sz="1800"/>
            </a:lvl3pPr>
            <a:lvl4pPr marL="1828800" lvl="3" indent="-330200" algn="l" rtl="0">
              <a:spcBef>
                <a:spcPts val="1200"/>
              </a:spcBef>
              <a:spcAft>
                <a:spcPts val="0"/>
              </a:spcAft>
              <a:buSzPts val="1600"/>
              <a:buChar char="●"/>
              <a:defRPr sz="1600"/>
            </a:lvl4pPr>
            <a:lvl5pPr marL="2286000" lvl="4" indent="-330200" algn="l" rtl="0">
              <a:spcBef>
                <a:spcPts val="1200"/>
              </a:spcBef>
              <a:spcAft>
                <a:spcPts val="0"/>
              </a:spcAft>
              <a:buSzPts val="1600"/>
              <a:buChar char="○"/>
              <a:defRPr sz="1600"/>
            </a:lvl5pPr>
            <a:lvl6pPr marL="2743200" lvl="5" indent="-330200" algn="l" rtl="0">
              <a:spcBef>
                <a:spcPts val="1200"/>
              </a:spcBef>
              <a:spcAft>
                <a:spcPts val="0"/>
              </a:spcAft>
              <a:buSzPts val="1600"/>
              <a:buChar char="■"/>
              <a:defRPr sz="1600"/>
            </a:lvl6pPr>
            <a:lvl7pPr marL="3200400" lvl="6" indent="-330200" algn="l" rtl="0">
              <a:spcBef>
                <a:spcPts val="1200"/>
              </a:spcBef>
              <a:spcAft>
                <a:spcPts val="0"/>
              </a:spcAft>
              <a:buSzPts val="1600"/>
              <a:buChar char="●"/>
              <a:defRPr sz="1600"/>
            </a:lvl7pPr>
            <a:lvl8pPr marL="3657600" lvl="7" indent="-330200" algn="l" rtl="0">
              <a:spcBef>
                <a:spcPts val="1200"/>
              </a:spcBef>
              <a:spcAft>
                <a:spcPts val="0"/>
              </a:spcAft>
              <a:buSzPts val="1600"/>
              <a:buChar char="○"/>
              <a:defRPr sz="1600"/>
            </a:lvl8pPr>
            <a:lvl9pPr marL="4114800" lvl="8" indent="-330200" algn="l" rtl="0">
              <a:spcBef>
                <a:spcPts val="1200"/>
              </a:spcBef>
              <a:spcAft>
                <a:spcPts val="1200"/>
              </a:spcAft>
              <a:buSzPts val="1600"/>
              <a:buChar char="■"/>
              <a:defRPr sz="1600"/>
            </a:lvl9pPr>
          </a:lstStyle>
          <a:p>
            <a:endParaRPr/>
          </a:p>
        </p:txBody>
      </p:sp>
      <p:sp>
        <p:nvSpPr>
          <p:cNvPr id="67" name="Google Shape;67;p15"/>
          <p:cNvSpPr txBox="1">
            <a:spLocks noGrp="1"/>
          </p:cNvSpPr>
          <p:nvPr>
            <p:ph type="body" idx="3"/>
          </p:nvPr>
        </p:nvSpPr>
        <p:spPr>
          <a:xfrm>
            <a:off x="5093208" y="1179576"/>
            <a:ext cx="329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rtl="0">
              <a:spcBef>
                <a:spcPts val="600"/>
              </a:spcBef>
              <a:spcAft>
                <a:spcPts val="0"/>
              </a:spcAft>
              <a:buSzPts val="2000"/>
              <a:buNone/>
              <a:defRPr sz="2000" b="1"/>
            </a:lvl2pPr>
            <a:lvl3pPr marL="1371600" lvl="2" indent="-228600" algn="l" rtl="0">
              <a:spcBef>
                <a:spcPts val="1200"/>
              </a:spcBef>
              <a:spcAft>
                <a:spcPts val="0"/>
              </a:spcAft>
              <a:buSzPts val="1800"/>
              <a:buNone/>
              <a:defRPr sz="1800" b="1"/>
            </a:lvl3pPr>
            <a:lvl4pPr marL="1828800" lvl="3" indent="-228600" algn="l" rtl="0">
              <a:spcBef>
                <a:spcPts val="1200"/>
              </a:spcBef>
              <a:spcAft>
                <a:spcPts val="0"/>
              </a:spcAft>
              <a:buSzPts val="1600"/>
              <a:buNone/>
              <a:defRPr sz="1600" b="1"/>
            </a:lvl4pPr>
            <a:lvl5pPr marL="2286000" lvl="4" indent="-228600" algn="l" rtl="0">
              <a:spcBef>
                <a:spcPts val="1200"/>
              </a:spcBef>
              <a:spcAft>
                <a:spcPts val="0"/>
              </a:spcAft>
              <a:buSzPts val="1600"/>
              <a:buNone/>
              <a:defRPr sz="1600" b="1"/>
            </a:lvl5pPr>
            <a:lvl6pPr marL="2743200" lvl="5" indent="-228600" algn="l" rtl="0">
              <a:spcBef>
                <a:spcPts val="1200"/>
              </a:spcBef>
              <a:spcAft>
                <a:spcPts val="0"/>
              </a:spcAft>
              <a:buSzPts val="1600"/>
              <a:buNone/>
              <a:defRPr sz="1600" b="1"/>
            </a:lvl6pPr>
            <a:lvl7pPr marL="3200400" lvl="6" indent="-228600" algn="l" rtl="0">
              <a:spcBef>
                <a:spcPts val="1200"/>
              </a:spcBef>
              <a:spcAft>
                <a:spcPts val="0"/>
              </a:spcAft>
              <a:buSzPts val="1600"/>
              <a:buNone/>
              <a:defRPr sz="1600" b="1"/>
            </a:lvl7pPr>
            <a:lvl8pPr marL="3657600" lvl="7" indent="-228600" algn="l" rtl="0">
              <a:spcBef>
                <a:spcPts val="1200"/>
              </a:spcBef>
              <a:spcAft>
                <a:spcPts val="0"/>
              </a:spcAft>
              <a:buSzPts val="1600"/>
              <a:buNone/>
              <a:defRPr sz="1600" b="1"/>
            </a:lvl8pPr>
            <a:lvl9pPr marL="4114800" lvl="8" indent="-228600" algn="l" rtl="0">
              <a:spcBef>
                <a:spcPts val="1200"/>
              </a:spcBef>
              <a:spcAft>
                <a:spcPts val="1200"/>
              </a:spcAft>
              <a:buSzPts val="1600"/>
              <a:buNone/>
              <a:defRPr sz="1600" b="1"/>
            </a:lvl9pPr>
          </a:lstStyle>
          <a:p>
            <a:endParaRPr/>
          </a:p>
        </p:txBody>
      </p:sp>
      <p:sp>
        <p:nvSpPr>
          <p:cNvPr id="68" name="Google Shape;68;p15"/>
          <p:cNvSpPr txBox="1">
            <a:spLocks noGrp="1"/>
          </p:cNvSpPr>
          <p:nvPr>
            <p:ph type="body" idx="4"/>
          </p:nvPr>
        </p:nvSpPr>
        <p:spPr>
          <a:xfrm>
            <a:off x="5093208" y="1694525"/>
            <a:ext cx="3291900" cy="28806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600"/>
              </a:spcBef>
              <a:spcAft>
                <a:spcPts val="0"/>
              </a:spcAft>
              <a:buSzPts val="2000"/>
              <a:buChar char="○"/>
              <a:defRPr sz="2000"/>
            </a:lvl2pPr>
            <a:lvl3pPr marL="1371600" lvl="2" indent="-342900" algn="l" rtl="0">
              <a:spcBef>
                <a:spcPts val="1200"/>
              </a:spcBef>
              <a:spcAft>
                <a:spcPts val="0"/>
              </a:spcAft>
              <a:buSzPts val="1800"/>
              <a:buChar char="■"/>
              <a:defRPr sz="1800"/>
            </a:lvl3pPr>
            <a:lvl4pPr marL="1828800" lvl="3" indent="-330200" algn="l" rtl="0">
              <a:spcBef>
                <a:spcPts val="1200"/>
              </a:spcBef>
              <a:spcAft>
                <a:spcPts val="0"/>
              </a:spcAft>
              <a:buSzPts val="1600"/>
              <a:buChar char="●"/>
              <a:defRPr sz="1600"/>
            </a:lvl4pPr>
            <a:lvl5pPr marL="2286000" lvl="4" indent="-330200" algn="l" rtl="0">
              <a:spcBef>
                <a:spcPts val="1200"/>
              </a:spcBef>
              <a:spcAft>
                <a:spcPts val="0"/>
              </a:spcAft>
              <a:buSzPts val="1600"/>
              <a:buChar char="○"/>
              <a:defRPr sz="1600"/>
            </a:lvl5pPr>
            <a:lvl6pPr marL="2743200" lvl="5" indent="-330200" algn="l" rtl="0">
              <a:spcBef>
                <a:spcPts val="1200"/>
              </a:spcBef>
              <a:spcAft>
                <a:spcPts val="0"/>
              </a:spcAft>
              <a:buSzPts val="1600"/>
              <a:buChar char="■"/>
              <a:defRPr sz="1600"/>
            </a:lvl6pPr>
            <a:lvl7pPr marL="3200400" lvl="6" indent="-330200" algn="l" rtl="0">
              <a:spcBef>
                <a:spcPts val="1200"/>
              </a:spcBef>
              <a:spcAft>
                <a:spcPts val="0"/>
              </a:spcAft>
              <a:buSzPts val="1600"/>
              <a:buChar char="●"/>
              <a:defRPr sz="1600"/>
            </a:lvl7pPr>
            <a:lvl8pPr marL="3657600" lvl="7" indent="-330200" algn="l" rtl="0">
              <a:spcBef>
                <a:spcPts val="1200"/>
              </a:spcBef>
              <a:spcAft>
                <a:spcPts val="0"/>
              </a:spcAft>
              <a:buSzPts val="1600"/>
              <a:buChar char="○"/>
              <a:defRPr sz="1600"/>
            </a:lvl8pPr>
            <a:lvl9pPr marL="4114800" lvl="8" indent="-330200" algn="l" rtl="0">
              <a:spcBef>
                <a:spcPts val="1200"/>
              </a:spcBef>
              <a:spcAft>
                <a:spcPts val="1200"/>
              </a:spcAft>
              <a:buSzPts val="1600"/>
              <a:buChar char="■"/>
              <a:defRPr sz="1600"/>
            </a:lvl9pPr>
          </a:lstStyle>
          <a:p>
            <a:endParaRPr/>
          </a:p>
        </p:txBody>
      </p:sp>
      <p:sp>
        <p:nvSpPr>
          <p:cNvPr id="69" name="Google Shape;69;p15"/>
          <p:cNvSpPr txBox="1">
            <a:spLocks noGrp="1"/>
          </p:cNvSpPr>
          <p:nvPr>
            <p:ph type="dt" idx="10"/>
          </p:nvPr>
        </p:nvSpPr>
        <p:spPr>
          <a:xfrm>
            <a:off x="457200" y="4629151"/>
            <a:ext cx="3429000" cy="228600"/>
          </a:xfrm>
          <a:prstGeom prst="rect">
            <a:avLst/>
          </a:prstGeom>
          <a:noFill/>
          <a:ln>
            <a:noFill/>
          </a:ln>
        </p:spPr>
        <p:txBody>
          <a:bodyPr spcFirstLastPara="1" wrap="square" lIns="91425" tIns="45700" rIns="91425"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57200" y="4869656"/>
            <a:ext cx="3429000" cy="213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rot="-5400000">
            <a:off x="8391875" y="4368540"/>
            <a:ext cx="986700" cy="365100"/>
          </a:xfrm>
          <a:prstGeom prst="rect">
            <a:avLst/>
          </a:prstGeom>
          <a:noFill/>
          <a:ln>
            <a:noFill/>
          </a:ln>
        </p:spPr>
        <p:txBody>
          <a:bodyPr spcFirstLastPara="1" wrap="square" lIns="91425" tIns="45700" rIns="91425" bIns="45700"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489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fi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fi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951000" y="1086300"/>
            <a:ext cx="7242300" cy="10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Calibri"/>
                <a:ea typeface="Calibri"/>
                <a:cs typeface="Calibri"/>
                <a:sym typeface="Calibri"/>
              </a:rPr>
              <a:t>AI Copyright Litigation in the United States </a:t>
            </a:r>
            <a:endParaRPr sz="6000">
              <a:latin typeface="Calibri"/>
              <a:ea typeface="Calibri"/>
              <a:cs typeface="Calibri"/>
              <a:sym typeface="Calibri"/>
            </a:endParaRPr>
          </a:p>
          <a:p>
            <a:pPr marL="0" lvl="0" indent="0" algn="ctr" rtl="0">
              <a:spcBef>
                <a:spcPts val="0"/>
              </a:spcBef>
              <a:spcAft>
                <a:spcPts val="0"/>
              </a:spcAft>
              <a:buNone/>
            </a:pPr>
            <a:endParaRPr sz="7500">
              <a:latin typeface="Verdana"/>
              <a:ea typeface="Verdana"/>
              <a:cs typeface="Verdana"/>
              <a:sym typeface="Verdana"/>
            </a:endParaRPr>
          </a:p>
        </p:txBody>
      </p:sp>
      <p:cxnSp>
        <p:nvCxnSpPr>
          <p:cNvPr id="77" name="Google Shape;77;p16"/>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78" name="Google Shape;78;p16"/>
          <p:cNvPicPr preferRelativeResize="0"/>
          <p:nvPr/>
        </p:nvPicPr>
        <p:blipFill>
          <a:blip r:embed="rId3">
            <a:alphaModFix/>
          </a:blip>
          <a:stretch>
            <a:fillRect/>
          </a:stretch>
        </p:blipFill>
        <p:spPr>
          <a:xfrm>
            <a:off x="456700" y="123500"/>
            <a:ext cx="2329851" cy="668900"/>
          </a:xfrm>
          <a:prstGeom prst="rect">
            <a:avLst/>
          </a:prstGeom>
          <a:noFill/>
          <a:ln>
            <a:noFill/>
          </a:ln>
        </p:spPr>
      </p:pic>
      <p:sp>
        <p:nvSpPr>
          <p:cNvPr id="79" name="Google Shape;79;p16"/>
          <p:cNvSpPr txBox="1"/>
          <p:nvPr/>
        </p:nvSpPr>
        <p:spPr>
          <a:xfrm>
            <a:off x="1825200" y="4086675"/>
            <a:ext cx="54936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i="1">
                <a:solidFill>
                  <a:schemeClr val="dk1"/>
                </a:solidFill>
                <a:latin typeface="Calibri"/>
                <a:ea typeface="Calibri"/>
                <a:cs typeface="Calibri"/>
                <a:sym typeface="Calibri"/>
              </a:rPr>
              <a:t>2024 Update</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cxnSp>
        <p:nvCxnSpPr>
          <p:cNvPr id="158" name="Google Shape;158;p25"/>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59" name="Google Shape;159;p25"/>
          <p:cNvPicPr preferRelativeResize="0"/>
          <p:nvPr/>
        </p:nvPicPr>
        <p:blipFill>
          <a:blip r:embed="rId3">
            <a:alphaModFix/>
          </a:blip>
          <a:stretch>
            <a:fillRect/>
          </a:stretch>
        </p:blipFill>
        <p:spPr>
          <a:xfrm>
            <a:off x="395575" y="156724"/>
            <a:ext cx="2084900" cy="598575"/>
          </a:xfrm>
          <a:prstGeom prst="rect">
            <a:avLst/>
          </a:prstGeom>
          <a:noFill/>
          <a:ln>
            <a:noFill/>
          </a:ln>
        </p:spPr>
      </p:pic>
      <p:pic>
        <p:nvPicPr>
          <p:cNvPr id="160" name="Google Shape;160;p25"/>
          <p:cNvPicPr preferRelativeResize="0"/>
          <p:nvPr/>
        </p:nvPicPr>
        <p:blipFill>
          <a:blip r:embed="rId4">
            <a:alphaModFix/>
          </a:blip>
          <a:stretch>
            <a:fillRect/>
          </a:stretch>
        </p:blipFill>
        <p:spPr>
          <a:xfrm>
            <a:off x="150" y="0"/>
            <a:ext cx="9144006" cy="5143500"/>
          </a:xfrm>
          <a:prstGeom prst="rect">
            <a:avLst/>
          </a:prstGeom>
          <a:noFill/>
          <a:ln>
            <a:noFill/>
          </a:ln>
        </p:spPr>
      </p:pic>
      <p:sp>
        <p:nvSpPr>
          <p:cNvPr id="161" name="Google Shape;161;p25"/>
          <p:cNvSpPr/>
          <p:nvPr/>
        </p:nvSpPr>
        <p:spPr>
          <a:xfrm>
            <a:off x="134850" y="2412275"/>
            <a:ext cx="9009300" cy="2667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25"/>
          <p:cNvSpPr/>
          <p:nvPr/>
        </p:nvSpPr>
        <p:spPr>
          <a:xfrm>
            <a:off x="5788550" y="162325"/>
            <a:ext cx="3109200" cy="15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5"/>
          <p:cNvSpPr/>
          <p:nvPr/>
        </p:nvSpPr>
        <p:spPr>
          <a:xfrm>
            <a:off x="1262175" y="3123200"/>
            <a:ext cx="3109200" cy="15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25"/>
          <p:cNvSpPr/>
          <p:nvPr/>
        </p:nvSpPr>
        <p:spPr>
          <a:xfrm>
            <a:off x="6034800" y="3123200"/>
            <a:ext cx="3109200" cy="15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5" name="Google Shape;165;p25"/>
          <p:cNvPicPr preferRelativeResize="0"/>
          <p:nvPr/>
        </p:nvPicPr>
        <p:blipFill>
          <a:blip r:embed="rId5">
            <a:alphaModFix/>
          </a:blip>
          <a:stretch>
            <a:fillRect/>
          </a:stretch>
        </p:blipFill>
        <p:spPr>
          <a:xfrm>
            <a:off x="1387225" y="2272850"/>
            <a:ext cx="6504550" cy="2668201"/>
          </a:xfrm>
          <a:prstGeom prst="rect">
            <a:avLst/>
          </a:prstGeom>
          <a:noFill/>
          <a:ln>
            <a:noFill/>
          </a:ln>
        </p:spPr>
      </p:pic>
      <p:cxnSp>
        <p:nvCxnSpPr>
          <p:cNvPr id="166" name="Google Shape;166;p25"/>
          <p:cNvCxnSpPr/>
          <p:nvPr/>
        </p:nvCxnSpPr>
        <p:spPr>
          <a:xfrm flipH="1">
            <a:off x="1742875" y="1503850"/>
            <a:ext cx="330000" cy="1777500"/>
          </a:xfrm>
          <a:prstGeom prst="straightConnector1">
            <a:avLst/>
          </a:prstGeom>
          <a:noFill/>
          <a:ln w="114300" cap="flat" cmpd="sng">
            <a:solidFill>
              <a:srgbClr val="FF0000"/>
            </a:solidFill>
            <a:prstDash val="solid"/>
            <a:round/>
            <a:headEnd type="none" w="med" len="med"/>
            <a:tailEnd type="triangle" w="med" len="med"/>
          </a:ln>
        </p:spPr>
      </p:cxnSp>
      <p:cxnSp>
        <p:nvCxnSpPr>
          <p:cNvPr id="167" name="Google Shape;167;p25"/>
          <p:cNvCxnSpPr/>
          <p:nvPr/>
        </p:nvCxnSpPr>
        <p:spPr>
          <a:xfrm flipH="1">
            <a:off x="6863725" y="1400425"/>
            <a:ext cx="330000" cy="1777500"/>
          </a:xfrm>
          <a:prstGeom prst="straightConnector1">
            <a:avLst/>
          </a:prstGeom>
          <a:noFill/>
          <a:ln w="114300"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cxnSp>
        <p:nvCxnSpPr>
          <p:cNvPr id="172" name="Google Shape;172;p26"/>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73" name="Google Shape;173;p26"/>
          <p:cNvPicPr preferRelativeResize="0"/>
          <p:nvPr/>
        </p:nvPicPr>
        <p:blipFill>
          <a:blip r:embed="rId3">
            <a:alphaModFix/>
          </a:blip>
          <a:stretch>
            <a:fillRect/>
          </a:stretch>
        </p:blipFill>
        <p:spPr>
          <a:xfrm>
            <a:off x="456725" y="127275"/>
            <a:ext cx="1037399" cy="650426"/>
          </a:xfrm>
          <a:prstGeom prst="rect">
            <a:avLst/>
          </a:prstGeom>
          <a:noFill/>
          <a:ln>
            <a:noFill/>
          </a:ln>
        </p:spPr>
      </p:pic>
      <p:pic>
        <p:nvPicPr>
          <p:cNvPr id="174" name="Google Shape;174;p26"/>
          <p:cNvPicPr preferRelativeResize="0"/>
          <p:nvPr/>
        </p:nvPicPr>
        <p:blipFill>
          <a:blip r:embed="rId4">
            <a:alphaModFix/>
          </a:blip>
          <a:stretch>
            <a:fillRect/>
          </a:stretch>
        </p:blipFill>
        <p:spPr>
          <a:xfrm>
            <a:off x="1387225" y="2272850"/>
            <a:ext cx="6504550" cy="2668201"/>
          </a:xfrm>
          <a:prstGeom prst="rect">
            <a:avLst/>
          </a:prstGeom>
          <a:noFill/>
          <a:ln>
            <a:noFill/>
          </a:ln>
        </p:spPr>
      </p:pic>
      <p:cxnSp>
        <p:nvCxnSpPr>
          <p:cNvPr id="175" name="Google Shape;175;p26"/>
          <p:cNvCxnSpPr/>
          <p:nvPr/>
        </p:nvCxnSpPr>
        <p:spPr>
          <a:xfrm flipH="1">
            <a:off x="1742875" y="1503850"/>
            <a:ext cx="330000" cy="1777500"/>
          </a:xfrm>
          <a:prstGeom prst="straightConnector1">
            <a:avLst/>
          </a:prstGeom>
          <a:noFill/>
          <a:ln w="114300" cap="flat" cmpd="sng">
            <a:solidFill>
              <a:srgbClr val="FF0000"/>
            </a:solidFill>
            <a:prstDash val="solid"/>
            <a:round/>
            <a:headEnd type="none" w="med" len="med"/>
            <a:tailEnd type="triangle" w="med" len="med"/>
          </a:ln>
        </p:spPr>
      </p:cxnSp>
      <p:cxnSp>
        <p:nvCxnSpPr>
          <p:cNvPr id="176" name="Google Shape;176;p26"/>
          <p:cNvCxnSpPr/>
          <p:nvPr/>
        </p:nvCxnSpPr>
        <p:spPr>
          <a:xfrm flipH="1">
            <a:off x="6863725" y="1400425"/>
            <a:ext cx="330000" cy="1777500"/>
          </a:xfrm>
          <a:prstGeom prst="straightConnector1">
            <a:avLst/>
          </a:prstGeom>
          <a:noFill/>
          <a:ln w="114300" cap="flat" cmpd="sng">
            <a:solidFill>
              <a:srgbClr val="FF0000"/>
            </a:solidFill>
            <a:prstDash val="solid"/>
            <a:round/>
            <a:headEnd type="none" w="med" len="med"/>
            <a:tailEnd type="triangle" w="med" len="med"/>
          </a:ln>
        </p:spPr>
      </p:cxnSp>
      <p:sp>
        <p:nvSpPr>
          <p:cNvPr id="177" name="Google Shape;177;p26"/>
          <p:cNvSpPr txBox="1"/>
          <p:nvPr/>
        </p:nvSpPr>
        <p:spPr>
          <a:xfrm>
            <a:off x="309000" y="1141800"/>
            <a:ext cx="295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Paul Tremblay (and others)</a:t>
            </a:r>
            <a:endParaRPr sz="1800">
              <a:solidFill>
                <a:schemeClr val="dk2"/>
              </a:solidFill>
            </a:endParaRPr>
          </a:p>
        </p:txBody>
      </p:sp>
      <p:sp>
        <p:nvSpPr>
          <p:cNvPr id="178" name="Google Shape;178;p26"/>
          <p:cNvSpPr txBox="1"/>
          <p:nvPr/>
        </p:nvSpPr>
        <p:spPr>
          <a:xfrm>
            <a:off x="309000" y="1542925"/>
            <a:ext cx="325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Sara Silverman (and others)</a:t>
            </a:r>
            <a:endParaRPr sz="1800">
              <a:solidFill>
                <a:schemeClr val="dk2"/>
              </a:solidFill>
            </a:endParaRPr>
          </a:p>
        </p:txBody>
      </p:sp>
      <p:sp>
        <p:nvSpPr>
          <p:cNvPr id="179" name="Google Shape;179;p26"/>
          <p:cNvSpPr txBox="1"/>
          <p:nvPr/>
        </p:nvSpPr>
        <p:spPr>
          <a:xfrm>
            <a:off x="309000" y="1877100"/>
            <a:ext cx="325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Michael Chabon (and others)</a:t>
            </a:r>
            <a:endParaRPr sz="1800">
              <a:solidFill>
                <a:schemeClr val="dk2"/>
              </a:solidFill>
            </a:endParaRPr>
          </a:p>
        </p:txBody>
      </p:sp>
      <p:sp>
        <p:nvSpPr>
          <p:cNvPr id="180" name="Google Shape;180;p26"/>
          <p:cNvSpPr txBox="1"/>
          <p:nvPr/>
        </p:nvSpPr>
        <p:spPr>
          <a:xfrm>
            <a:off x="7258600" y="965775"/>
            <a:ext cx="170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Authors Guild</a:t>
            </a:r>
            <a:endParaRPr sz="1800">
              <a:solidFill>
                <a:schemeClr val="dk2"/>
              </a:solidFill>
            </a:endParaRPr>
          </a:p>
        </p:txBody>
      </p:sp>
      <p:sp>
        <p:nvSpPr>
          <p:cNvPr id="181" name="Google Shape;181;p26"/>
          <p:cNvSpPr txBox="1"/>
          <p:nvPr/>
        </p:nvSpPr>
        <p:spPr>
          <a:xfrm>
            <a:off x="7223100" y="1427475"/>
            <a:ext cx="1885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New York Times</a:t>
            </a:r>
            <a:endParaRPr sz="1800">
              <a:solidFill>
                <a:schemeClr val="dk2"/>
              </a:solidFill>
            </a:endParaRPr>
          </a:p>
        </p:txBody>
      </p:sp>
      <p:sp>
        <p:nvSpPr>
          <p:cNvPr id="182" name="Google Shape;182;p26"/>
          <p:cNvSpPr txBox="1"/>
          <p:nvPr/>
        </p:nvSpPr>
        <p:spPr>
          <a:xfrm>
            <a:off x="7258600" y="1842425"/>
            <a:ext cx="1885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Alden </a:t>
            </a:r>
            <a:endParaRPr sz="1800">
              <a:solidFill>
                <a:schemeClr val="dk2"/>
              </a:solidFill>
            </a:endParaRPr>
          </a:p>
        </p:txBody>
      </p:sp>
      <p:sp>
        <p:nvSpPr>
          <p:cNvPr id="183" name="Google Shape;183;p26"/>
          <p:cNvSpPr txBox="1"/>
          <p:nvPr/>
        </p:nvSpPr>
        <p:spPr>
          <a:xfrm>
            <a:off x="3607850" y="1094675"/>
            <a:ext cx="2457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FF"/>
                </a:solidFill>
              </a:rPr>
              <a:t>OpenAI/Microsoft</a:t>
            </a:r>
            <a:endParaRPr sz="2000" b="1">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cxnSp>
        <p:nvCxnSpPr>
          <p:cNvPr id="188" name="Google Shape;188;p27"/>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89" name="Google Shape;189;p27"/>
          <p:cNvPicPr preferRelativeResize="0"/>
          <p:nvPr/>
        </p:nvPicPr>
        <p:blipFill>
          <a:blip r:embed="rId3">
            <a:alphaModFix/>
          </a:blip>
          <a:stretch>
            <a:fillRect/>
          </a:stretch>
        </p:blipFill>
        <p:spPr>
          <a:xfrm>
            <a:off x="456725" y="127275"/>
            <a:ext cx="1037399" cy="650426"/>
          </a:xfrm>
          <a:prstGeom prst="rect">
            <a:avLst/>
          </a:prstGeom>
          <a:noFill/>
          <a:ln>
            <a:noFill/>
          </a:ln>
        </p:spPr>
      </p:pic>
      <p:pic>
        <p:nvPicPr>
          <p:cNvPr id="190" name="Google Shape;190;p27"/>
          <p:cNvPicPr preferRelativeResize="0"/>
          <p:nvPr/>
        </p:nvPicPr>
        <p:blipFill>
          <a:blip r:embed="rId4">
            <a:alphaModFix/>
          </a:blip>
          <a:stretch>
            <a:fillRect/>
          </a:stretch>
        </p:blipFill>
        <p:spPr>
          <a:xfrm>
            <a:off x="1387225" y="2272850"/>
            <a:ext cx="6504550" cy="2668201"/>
          </a:xfrm>
          <a:prstGeom prst="rect">
            <a:avLst/>
          </a:prstGeom>
          <a:noFill/>
          <a:ln>
            <a:noFill/>
          </a:ln>
        </p:spPr>
      </p:pic>
      <p:cxnSp>
        <p:nvCxnSpPr>
          <p:cNvPr id="191" name="Google Shape;191;p27"/>
          <p:cNvCxnSpPr/>
          <p:nvPr/>
        </p:nvCxnSpPr>
        <p:spPr>
          <a:xfrm flipH="1">
            <a:off x="1742875" y="1503850"/>
            <a:ext cx="330000" cy="1777500"/>
          </a:xfrm>
          <a:prstGeom prst="straightConnector1">
            <a:avLst/>
          </a:prstGeom>
          <a:noFill/>
          <a:ln w="114300" cap="flat" cmpd="sng">
            <a:solidFill>
              <a:srgbClr val="FF0000"/>
            </a:solidFill>
            <a:prstDash val="solid"/>
            <a:round/>
            <a:headEnd type="none" w="med" len="med"/>
            <a:tailEnd type="triangle" w="med" len="med"/>
          </a:ln>
        </p:spPr>
      </p:cxnSp>
      <p:cxnSp>
        <p:nvCxnSpPr>
          <p:cNvPr id="192" name="Google Shape;192;p27"/>
          <p:cNvCxnSpPr/>
          <p:nvPr/>
        </p:nvCxnSpPr>
        <p:spPr>
          <a:xfrm flipH="1">
            <a:off x="6863725" y="1400425"/>
            <a:ext cx="330000" cy="1777500"/>
          </a:xfrm>
          <a:prstGeom prst="straightConnector1">
            <a:avLst/>
          </a:prstGeom>
          <a:noFill/>
          <a:ln w="114300" cap="flat" cmpd="sng">
            <a:solidFill>
              <a:srgbClr val="FF0000"/>
            </a:solidFill>
            <a:prstDash val="solid"/>
            <a:round/>
            <a:headEnd type="none" w="med" len="med"/>
            <a:tailEnd type="triangle" w="med" len="med"/>
          </a:ln>
        </p:spPr>
      </p:cxnSp>
      <p:grpSp>
        <p:nvGrpSpPr>
          <p:cNvPr id="193" name="Google Shape;193;p27"/>
          <p:cNvGrpSpPr/>
          <p:nvPr/>
        </p:nvGrpSpPr>
        <p:grpSpPr>
          <a:xfrm>
            <a:off x="309000" y="1141800"/>
            <a:ext cx="3251700" cy="1197000"/>
            <a:chOff x="309000" y="1141800"/>
            <a:chExt cx="3251700" cy="1197000"/>
          </a:xfrm>
        </p:grpSpPr>
        <p:sp>
          <p:nvSpPr>
            <p:cNvPr id="194" name="Google Shape;194;p27"/>
            <p:cNvSpPr txBox="1"/>
            <p:nvPr/>
          </p:nvSpPr>
          <p:spPr>
            <a:xfrm>
              <a:off x="309000" y="1141800"/>
              <a:ext cx="295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Paul Tremblay (and others)</a:t>
              </a:r>
              <a:endParaRPr sz="1800">
                <a:solidFill>
                  <a:schemeClr val="dk2"/>
                </a:solidFill>
              </a:endParaRPr>
            </a:p>
          </p:txBody>
        </p:sp>
        <p:sp>
          <p:nvSpPr>
            <p:cNvPr id="195" name="Google Shape;195;p27"/>
            <p:cNvSpPr txBox="1"/>
            <p:nvPr/>
          </p:nvSpPr>
          <p:spPr>
            <a:xfrm>
              <a:off x="309000" y="1542925"/>
              <a:ext cx="325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Sara Silverman (and others)</a:t>
              </a:r>
              <a:endParaRPr sz="1800">
                <a:solidFill>
                  <a:schemeClr val="dk2"/>
                </a:solidFill>
              </a:endParaRPr>
            </a:p>
          </p:txBody>
        </p:sp>
        <p:sp>
          <p:nvSpPr>
            <p:cNvPr id="196" name="Google Shape;196;p27"/>
            <p:cNvSpPr txBox="1"/>
            <p:nvPr/>
          </p:nvSpPr>
          <p:spPr>
            <a:xfrm>
              <a:off x="309000" y="1877100"/>
              <a:ext cx="325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Michael Chabon (and others)</a:t>
              </a:r>
              <a:endParaRPr sz="1800">
                <a:solidFill>
                  <a:schemeClr val="dk2"/>
                </a:solidFill>
              </a:endParaRPr>
            </a:p>
          </p:txBody>
        </p:sp>
      </p:grpSp>
      <p:sp>
        <p:nvSpPr>
          <p:cNvPr id="197" name="Google Shape;197;p27"/>
          <p:cNvSpPr txBox="1"/>
          <p:nvPr/>
        </p:nvSpPr>
        <p:spPr>
          <a:xfrm>
            <a:off x="7258600" y="965775"/>
            <a:ext cx="170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Authors Guild</a:t>
            </a:r>
            <a:endParaRPr sz="1800">
              <a:solidFill>
                <a:schemeClr val="dk2"/>
              </a:solidFill>
            </a:endParaRPr>
          </a:p>
        </p:txBody>
      </p:sp>
      <p:sp>
        <p:nvSpPr>
          <p:cNvPr id="198" name="Google Shape;198;p27"/>
          <p:cNvSpPr txBox="1"/>
          <p:nvPr/>
        </p:nvSpPr>
        <p:spPr>
          <a:xfrm>
            <a:off x="7223100" y="1427475"/>
            <a:ext cx="1885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New York Times</a:t>
            </a:r>
            <a:endParaRPr sz="1800">
              <a:solidFill>
                <a:schemeClr val="dk2"/>
              </a:solidFill>
            </a:endParaRPr>
          </a:p>
        </p:txBody>
      </p:sp>
      <p:sp>
        <p:nvSpPr>
          <p:cNvPr id="199" name="Google Shape;199;p27"/>
          <p:cNvSpPr txBox="1"/>
          <p:nvPr/>
        </p:nvSpPr>
        <p:spPr>
          <a:xfrm>
            <a:off x="7258600" y="1842425"/>
            <a:ext cx="1885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Alden </a:t>
            </a:r>
            <a:endParaRPr sz="1800">
              <a:solidFill>
                <a:schemeClr val="dk2"/>
              </a:solidFill>
            </a:endParaRPr>
          </a:p>
        </p:txBody>
      </p:sp>
      <p:sp>
        <p:nvSpPr>
          <p:cNvPr id="200" name="Google Shape;200;p27"/>
          <p:cNvSpPr txBox="1"/>
          <p:nvPr/>
        </p:nvSpPr>
        <p:spPr>
          <a:xfrm>
            <a:off x="3607850" y="1094675"/>
            <a:ext cx="24573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FF"/>
                </a:solidFill>
              </a:rPr>
              <a:t>OpenAI/Microsoft</a:t>
            </a:r>
            <a:endParaRPr sz="2000" b="1">
              <a:solidFill>
                <a:srgbClr val="0000FF"/>
              </a:solidFill>
            </a:endParaRPr>
          </a:p>
        </p:txBody>
      </p:sp>
      <p:sp>
        <p:nvSpPr>
          <p:cNvPr id="201" name="Google Shape;201;p27"/>
          <p:cNvSpPr/>
          <p:nvPr/>
        </p:nvSpPr>
        <p:spPr>
          <a:xfrm>
            <a:off x="174025" y="1299156"/>
            <a:ext cx="3208454" cy="8822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FF"/>
                </a:solidFill>
                <a:latin typeface="Arial"/>
              </a:rPr>
              <a:t>CONSOLIDATED</a:t>
            </a:r>
          </a:p>
        </p:txBody>
      </p:sp>
      <p:sp>
        <p:nvSpPr>
          <p:cNvPr id="202" name="Google Shape;202;p27"/>
          <p:cNvSpPr txBox="1"/>
          <p:nvPr/>
        </p:nvSpPr>
        <p:spPr>
          <a:xfrm>
            <a:off x="382475" y="1213925"/>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Tremblay (and others)</a:t>
            </a:r>
            <a:endParaRPr/>
          </a:p>
        </p:txBody>
      </p:sp>
      <p:sp>
        <p:nvSpPr>
          <p:cNvPr id="203" name="Google Shape;203;p27"/>
          <p:cNvSpPr/>
          <p:nvPr/>
        </p:nvSpPr>
        <p:spPr>
          <a:xfrm>
            <a:off x="7193725" y="1008288"/>
            <a:ext cx="1716900" cy="336600"/>
          </a:xfrm>
          <a:prstGeom prst="rect">
            <a:avLst/>
          </a:prstGeom>
          <a:noFill/>
          <a:ln w="28575" cap="flat" cmpd="sng">
            <a:solidFill>
              <a:srgbClr val="00FFFF"/>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00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cxnSp>
        <p:nvCxnSpPr>
          <p:cNvPr id="208" name="Google Shape;208;p28"/>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09" name="Google Shape;209;p28"/>
          <p:cNvPicPr preferRelativeResize="0"/>
          <p:nvPr/>
        </p:nvPicPr>
        <p:blipFill>
          <a:blip r:embed="rId3">
            <a:alphaModFix/>
          </a:blip>
          <a:stretch>
            <a:fillRect/>
          </a:stretch>
        </p:blipFill>
        <p:spPr>
          <a:xfrm>
            <a:off x="456725" y="127275"/>
            <a:ext cx="1037399" cy="650426"/>
          </a:xfrm>
          <a:prstGeom prst="rect">
            <a:avLst/>
          </a:prstGeom>
          <a:noFill/>
          <a:ln>
            <a:noFill/>
          </a:ln>
        </p:spPr>
      </p:pic>
      <p:pic>
        <p:nvPicPr>
          <p:cNvPr id="210" name="Google Shape;210;p28"/>
          <p:cNvPicPr preferRelativeResize="0"/>
          <p:nvPr/>
        </p:nvPicPr>
        <p:blipFill>
          <a:blip r:embed="rId4">
            <a:alphaModFix/>
          </a:blip>
          <a:stretch>
            <a:fillRect/>
          </a:stretch>
        </p:blipFill>
        <p:spPr>
          <a:xfrm>
            <a:off x="1387225" y="2272850"/>
            <a:ext cx="6504550" cy="2668201"/>
          </a:xfrm>
          <a:prstGeom prst="rect">
            <a:avLst/>
          </a:prstGeom>
          <a:noFill/>
          <a:ln>
            <a:noFill/>
          </a:ln>
        </p:spPr>
      </p:pic>
      <p:cxnSp>
        <p:nvCxnSpPr>
          <p:cNvPr id="211" name="Google Shape;211;p28"/>
          <p:cNvCxnSpPr/>
          <p:nvPr/>
        </p:nvCxnSpPr>
        <p:spPr>
          <a:xfrm flipH="1">
            <a:off x="1742875" y="1503850"/>
            <a:ext cx="330000" cy="1777500"/>
          </a:xfrm>
          <a:prstGeom prst="straightConnector1">
            <a:avLst/>
          </a:prstGeom>
          <a:noFill/>
          <a:ln w="114300" cap="flat" cmpd="sng">
            <a:solidFill>
              <a:srgbClr val="FF0000"/>
            </a:solidFill>
            <a:prstDash val="solid"/>
            <a:round/>
            <a:headEnd type="none" w="med" len="med"/>
            <a:tailEnd type="triangle" w="med" len="med"/>
          </a:ln>
        </p:spPr>
      </p:cxnSp>
      <p:cxnSp>
        <p:nvCxnSpPr>
          <p:cNvPr id="212" name="Google Shape;212;p28"/>
          <p:cNvCxnSpPr/>
          <p:nvPr/>
        </p:nvCxnSpPr>
        <p:spPr>
          <a:xfrm flipH="1">
            <a:off x="6863725" y="1400425"/>
            <a:ext cx="330000" cy="1777500"/>
          </a:xfrm>
          <a:prstGeom prst="straightConnector1">
            <a:avLst/>
          </a:prstGeom>
          <a:noFill/>
          <a:ln w="114300" cap="flat" cmpd="sng">
            <a:solidFill>
              <a:srgbClr val="FF0000"/>
            </a:solidFill>
            <a:prstDash val="solid"/>
            <a:round/>
            <a:headEnd type="none" w="med" len="med"/>
            <a:tailEnd type="triangle" w="med" len="med"/>
          </a:ln>
        </p:spPr>
      </p:cxnSp>
      <p:grpSp>
        <p:nvGrpSpPr>
          <p:cNvPr id="213" name="Google Shape;213;p28"/>
          <p:cNvGrpSpPr/>
          <p:nvPr/>
        </p:nvGrpSpPr>
        <p:grpSpPr>
          <a:xfrm>
            <a:off x="309000" y="965775"/>
            <a:ext cx="8657675" cy="1373025"/>
            <a:chOff x="309000" y="965775"/>
            <a:chExt cx="8657675" cy="1373025"/>
          </a:xfrm>
        </p:grpSpPr>
        <p:grpSp>
          <p:nvGrpSpPr>
            <p:cNvPr id="214" name="Google Shape;214;p28"/>
            <p:cNvGrpSpPr/>
            <p:nvPr/>
          </p:nvGrpSpPr>
          <p:grpSpPr>
            <a:xfrm>
              <a:off x="309000" y="1141800"/>
              <a:ext cx="3696025" cy="1197000"/>
              <a:chOff x="309000" y="1141800"/>
              <a:chExt cx="3696025" cy="1197000"/>
            </a:xfrm>
          </p:grpSpPr>
          <p:sp>
            <p:nvSpPr>
              <p:cNvPr id="215" name="Google Shape;215;p28"/>
              <p:cNvSpPr txBox="1"/>
              <p:nvPr/>
            </p:nvSpPr>
            <p:spPr>
              <a:xfrm>
                <a:off x="309000" y="1141800"/>
                <a:ext cx="309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Richard Kadrey (and others)</a:t>
                </a:r>
                <a:endParaRPr sz="1800">
                  <a:solidFill>
                    <a:schemeClr val="dk2"/>
                  </a:solidFill>
                </a:endParaRPr>
              </a:p>
            </p:txBody>
          </p:sp>
          <p:sp>
            <p:nvSpPr>
              <p:cNvPr id="216" name="Google Shape;216;p28"/>
              <p:cNvSpPr txBox="1"/>
              <p:nvPr/>
            </p:nvSpPr>
            <p:spPr>
              <a:xfrm>
                <a:off x="753325" y="1475575"/>
                <a:ext cx="325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including Sara Silverman </a:t>
                </a:r>
                <a:endParaRPr sz="1800">
                  <a:solidFill>
                    <a:schemeClr val="dk2"/>
                  </a:solidFill>
                </a:endParaRPr>
              </a:p>
            </p:txBody>
          </p:sp>
          <p:sp>
            <p:nvSpPr>
              <p:cNvPr id="217" name="Google Shape;217;p28"/>
              <p:cNvSpPr txBox="1"/>
              <p:nvPr/>
            </p:nvSpPr>
            <p:spPr>
              <a:xfrm>
                <a:off x="309000" y="1877100"/>
                <a:ext cx="325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Michael Chabon (and others)</a:t>
                </a:r>
                <a:endParaRPr sz="1800">
                  <a:solidFill>
                    <a:schemeClr val="dk2"/>
                  </a:solidFill>
                </a:endParaRPr>
              </a:p>
            </p:txBody>
          </p:sp>
        </p:grpSp>
        <p:sp>
          <p:nvSpPr>
            <p:cNvPr id="218" name="Google Shape;218;p28"/>
            <p:cNvSpPr txBox="1"/>
            <p:nvPr/>
          </p:nvSpPr>
          <p:spPr>
            <a:xfrm>
              <a:off x="6718175" y="965775"/>
              <a:ext cx="224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Mike Huckabee (and others)</a:t>
              </a:r>
              <a:endParaRPr sz="1800">
                <a:solidFill>
                  <a:schemeClr val="dk2"/>
                </a:solidFill>
              </a:endParaRPr>
            </a:p>
          </p:txBody>
        </p:sp>
      </p:grpSp>
      <p:sp>
        <p:nvSpPr>
          <p:cNvPr id="219" name="Google Shape;219;p28"/>
          <p:cNvSpPr txBox="1"/>
          <p:nvPr/>
        </p:nvSpPr>
        <p:spPr>
          <a:xfrm>
            <a:off x="3607850" y="1094675"/>
            <a:ext cx="2457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9900FF"/>
                </a:solidFill>
              </a:rPr>
              <a:t>Llama/Meta</a:t>
            </a:r>
            <a:endParaRPr sz="2000" b="1">
              <a:solidFill>
                <a:srgbClr val="9900FF"/>
              </a:solidFill>
            </a:endParaRPr>
          </a:p>
        </p:txBody>
      </p:sp>
      <p:sp>
        <p:nvSpPr>
          <p:cNvPr id="220" name="Google Shape;220;p28"/>
          <p:cNvSpPr txBox="1"/>
          <p:nvPr/>
        </p:nvSpPr>
        <p:spPr>
          <a:xfrm>
            <a:off x="578325" y="1155825"/>
            <a:ext cx="3877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chemeClr val="dk2"/>
                </a:solidFill>
              </a:rPr>
              <a:t>Kadrey (and others)</a:t>
            </a:r>
            <a:endParaRPr sz="1800">
              <a:solidFill>
                <a:schemeClr val="dk2"/>
              </a:solidFill>
            </a:endParaRPr>
          </a:p>
          <a:p>
            <a:pPr marL="0" lvl="0" indent="0" algn="l" rtl="0">
              <a:spcBef>
                <a:spcPts val="0"/>
              </a:spcBef>
              <a:spcAft>
                <a:spcPts val="0"/>
              </a:spcAft>
              <a:buNone/>
            </a:pPr>
            <a:endParaRPr sz="1800">
              <a:solidFill>
                <a:schemeClr val="dk2"/>
              </a:solidFill>
            </a:endParaRPr>
          </a:p>
        </p:txBody>
      </p:sp>
      <p:cxnSp>
        <p:nvCxnSpPr>
          <p:cNvPr id="221" name="Google Shape;221;p28"/>
          <p:cNvCxnSpPr/>
          <p:nvPr/>
        </p:nvCxnSpPr>
        <p:spPr>
          <a:xfrm flipH="1">
            <a:off x="1911325" y="1400425"/>
            <a:ext cx="5282400" cy="1835100"/>
          </a:xfrm>
          <a:prstGeom prst="straightConnector1">
            <a:avLst/>
          </a:prstGeom>
          <a:noFill/>
          <a:ln w="114300" cap="flat" cmpd="sng">
            <a:solidFill>
              <a:srgbClr val="FF0000"/>
            </a:solidFill>
            <a:prstDash val="solid"/>
            <a:round/>
            <a:headEnd type="none" w="med" len="med"/>
            <a:tailEnd type="triangle" w="med" len="med"/>
          </a:ln>
        </p:spPr>
      </p:cxnSp>
      <p:sp>
        <p:nvSpPr>
          <p:cNvPr id="222" name="Google Shape;222;p28"/>
          <p:cNvSpPr/>
          <p:nvPr/>
        </p:nvSpPr>
        <p:spPr>
          <a:xfrm>
            <a:off x="174025" y="1299156"/>
            <a:ext cx="3208454" cy="8822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FF"/>
                </a:solidFill>
                <a:latin typeface="Arial"/>
              </a:rPr>
              <a:t>CONSOLIDATED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cxnSp>
        <p:nvCxnSpPr>
          <p:cNvPr id="100" name="Google Shape;100;p19"/>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02" name="Google Shape;102;p19"/>
          <p:cNvPicPr preferRelativeResize="0"/>
          <p:nvPr/>
        </p:nvPicPr>
        <p:blipFill>
          <a:blip r:embed="rId3">
            <a:alphaModFix/>
          </a:blip>
          <a:stretch>
            <a:fillRect/>
          </a:stretch>
        </p:blipFill>
        <p:spPr>
          <a:xfrm>
            <a:off x="456725" y="127275"/>
            <a:ext cx="1037399" cy="650426"/>
          </a:xfrm>
          <a:prstGeom prst="rect">
            <a:avLst/>
          </a:prstGeom>
          <a:noFill/>
          <a:ln>
            <a:noFill/>
          </a:ln>
        </p:spPr>
      </p:pic>
      <p:pic>
        <p:nvPicPr>
          <p:cNvPr id="5" name="Google Shape;94;p18">
            <a:extLst>
              <a:ext uri="{FF2B5EF4-FFF2-40B4-BE49-F238E27FC236}">
                <a16:creationId xmlns:a16="http://schemas.microsoft.com/office/drawing/2014/main" id="{A7EE84D3-E423-439F-B5D4-D5E130C84EDC}"/>
              </a:ext>
            </a:extLst>
          </p:cNvPr>
          <p:cNvPicPr preferRelativeResize="0"/>
          <p:nvPr/>
        </p:nvPicPr>
        <p:blipFill>
          <a:blip r:embed="rId4">
            <a:alphaModFix/>
          </a:blip>
          <a:stretch>
            <a:fillRect/>
          </a:stretch>
        </p:blipFill>
        <p:spPr>
          <a:xfrm>
            <a:off x="0" y="1441393"/>
            <a:ext cx="4749599" cy="3036126"/>
          </a:xfrm>
          <a:prstGeom prst="rect">
            <a:avLst/>
          </a:prstGeom>
          <a:noFill/>
          <a:ln>
            <a:noFill/>
          </a:ln>
        </p:spPr>
      </p:pic>
      <p:pic>
        <p:nvPicPr>
          <p:cNvPr id="6" name="Google Shape;95;p18">
            <a:extLst>
              <a:ext uri="{FF2B5EF4-FFF2-40B4-BE49-F238E27FC236}">
                <a16:creationId xmlns:a16="http://schemas.microsoft.com/office/drawing/2014/main" id="{CA4FA4F8-3279-4782-B249-838DDEF51329}"/>
              </a:ext>
            </a:extLst>
          </p:cNvPr>
          <p:cNvPicPr preferRelativeResize="0"/>
          <p:nvPr/>
        </p:nvPicPr>
        <p:blipFill>
          <a:blip r:embed="rId5">
            <a:alphaModFix/>
          </a:blip>
          <a:stretch>
            <a:fillRect/>
          </a:stretch>
        </p:blipFill>
        <p:spPr>
          <a:xfrm>
            <a:off x="5032610" y="1020538"/>
            <a:ext cx="4024365" cy="4024365"/>
          </a:xfrm>
          <a:prstGeom prst="rect">
            <a:avLst/>
          </a:prstGeom>
          <a:noFill/>
          <a:ln>
            <a:noFill/>
          </a:ln>
        </p:spPr>
      </p:pic>
    </p:spTree>
    <p:extLst>
      <p:ext uri="{BB962C8B-B14F-4D97-AF65-F5344CB8AC3E}">
        <p14:creationId xmlns:p14="http://schemas.microsoft.com/office/powerpoint/2010/main" val="63969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cxnSp>
        <p:nvCxnSpPr>
          <p:cNvPr id="233" name="Google Shape;233;p30"/>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34" name="Google Shape;234;p30"/>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35" name="Google Shape;235;p30"/>
          <p:cNvSpPr txBox="1"/>
          <p:nvPr/>
        </p:nvSpPr>
        <p:spPr>
          <a:xfrm>
            <a:off x="3607850" y="1094675"/>
            <a:ext cx="2457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9900FF"/>
                </a:solidFill>
              </a:rPr>
              <a:t>Llama/Meta</a:t>
            </a:r>
            <a:endParaRPr sz="2000" b="1">
              <a:solidFill>
                <a:srgbClr val="9900FF"/>
              </a:solidFill>
            </a:endParaRPr>
          </a:p>
        </p:txBody>
      </p:sp>
      <p:sp>
        <p:nvSpPr>
          <p:cNvPr id="236" name="Google Shape;236;p30"/>
          <p:cNvSpPr txBox="1"/>
          <p:nvPr/>
        </p:nvSpPr>
        <p:spPr>
          <a:xfrm>
            <a:off x="712950" y="1503250"/>
            <a:ext cx="7297800" cy="369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dk1"/>
                </a:solidFill>
              </a:rPr>
              <a:t>12 </a:t>
            </a:r>
            <a:r>
              <a:rPr lang="en-US" sz="1600" dirty="0">
                <a:solidFill>
                  <a:schemeClr val="dk1"/>
                </a:solidFill>
              </a:rPr>
              <a:t>Feb </a:t>
            </a:r>
            <a:r>
              <a:rPr lang="en" sz="1600" dirty="0">
                <a:solidFill>
                  <a:schemeClr val="dk1"/>
                </a:solidFill>
              </a:rPr>
              <a:t>2024:  Court dismissed all claims unrelated to the use of copyright-protected material as training data:</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LLaMA language models are not “themselves infringing derivative works” just because the “models cannot function without the expressive information extracted” from the plaintiffs’ books. </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There is no way to understand the LLaMA models themselves as a recasting or adaptation of any of the plaintiffs’ books.</a:t>
            </a:r>
            <a:endParaRPr sz="1600" dirty="0">
              <a:solidFill>
                <a:schemeClr val="dk1"/>
              </a:solidFill>
            </a:endParaRPr>
          </a:p>
          <a:p>
            <a:pPr marL="457200" lvl="0" indent="-342900" algn="l" rtl="0">
              <a:spcBef>
                <a:spcPts val="0"/>
              </a:spcBef>
              <a:spcAft>
                <a:spcPts val="0"/>
              </a:spcAft>
              <a:buClr>
                <a:schemeClr val="dk1"/>
              </a:buClr>
              <a:buSzPts val="1800"/>
              <a:buChar char="●"/>
            </a:pPr>
            <a:r>
              <a:rPr lang="en" sz="1600" dirty="0">
                <a:solidFill>
                  <a:schemeClr val="dk1"/>
                </a:solidFill>
              </a:rPr>
              <a:t>Without any plausible allegation of an infringing output, there can be no vicarious infringement based on the theory that every output of the LLaMA language models is an infringing derivative work,” and that because third-party users initiate queries of LLaMA, “every output from the LLaMA language models constitutes an act of vicarious copyright infringement.” </a:t>
            </a:r>
            <a:r>
              <a:rPr lang="en" sz="1800" dirty="0">
                <a:solidFill>
                  <a:schemeClr val="dk1"/>
                </a:solidFill>
              </a:rPr>
              <a:t> </a:t>
            </a:r>
            <a:endParaRPr sz="1800"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cxnSp>
        <p:nvCxnSpPr>
          <p:cNvPr id="241" name="Google Shape;241;p31"/>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42" name="Google Shape;242;p31"/>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43" name="Google Shape;243;p31"/>
          <p:cNvSpPr txBox="1"/>
          <p:nvPr/>
        </p:nvSpPr>
        <p:spPr>
          <a:xfrm>
            <a:off x="247500" y="1642700"/>
            <a:ext cx="88002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333333"/>
                </a:solidFill>
                <a:highlight>
                  <a:srgbClr val="FFFFFF"/>
                </a:highlight>
              </a:rPr>
              <a:t>ORDER.</a:t>
            </a:r>
            <a:r>
              <a:rPr lang="en" sz="1800" dirty="0">
                <a:solidFill>
                  <a:srgbClr val="333333"/>
                </a:solidFill>
                <a:highlight>
                  <a:srgbClr val="FFFFFF"/>
                </a:highlight>
              </a:rPr>
              <a:t> Based on previous filings, the Court has been under the impression that </a:t>
            </a:r>
            <a:r>
              <a:rPr lang="en" sz="1800" b="1" dirty="0">
                <a:solidFill>
                  <a:srgbClr val="FF0000"/>
                </a:solidFill>
                <a:highlight>
                  <a:srgbClr val="FFFFFF"/>
                </a:highlight>
              </a:rPr>
              <a:t>there's no real dispute about whether Meta fed copyrighted works to its AI programs without authorization</a:t>
            </a:r>
            <a:r>
              <a:rPr lang="en" sz="1800" dirty="0">
                <a:solidFill>
                  <a:srgbClr val="FF0000"/>
                </a:solidFill>
                <a:highlight>
                  <a:srgbClr val="FFFFFF"/>
                </a:highlight>
              </a:rPr>
              <a:t>, </a:t>
            </a:r>
            <a:r>
              <a:rPr lang="en" sz="1800" dirty="0">
                <a:solidFill>
                  <a:schemeClr val="tx1"/>
                </a:solidFill>
                <a:highlight>
                  <a:srgbClr val="FFFFFF"/>
                </a:highlight>
              </a:rPr>
              <a:t>and that the </a:t>
            </a:r>
            <a:r>
              <a:rPr lang="en" sz="1800" b="1" dirty="0">
                <a:solidFill>
                  <a:srgbClr val="FF0000"/>
                </a:solidFill>
                <a:highlight>
                  <a:srgbClr val="FFFFFF"/>
                </a:highlight>
              </a:rPr>
              <a:t>only real legal question to be presented at summary judgment is whether doing so constituted "fair use"</a:t>
            </a:r>
            <a:r>
              <a:rPr lang="en" sz="1800" dirty="0">
                <a:solidFill>
                  <a:srgbClr val="FF0000"/>
                </a:solidFill>
                <a:highlight>
                  <a:srgbClr val="FFFFFF"/>
                </a:highlight>
              </a:rPr>
              <a:t> </a:t>
            </a:r>
            <a:r>
              <a:rPr lang="en" sz="1800" dirty="0">
                <a:solidFill>
                  <a:srgbClr val="333333"/>
                </a:solidFill>
                <a:highlight>
                  <a:srgbClr val="FFFFFF"/>
                </a:highlight>
              </a:rPr>
              <a:t>within the meaning of copyright law. If that's correct, </a:t>
            </a:r>
            <a:r>
              <a:rPr lang="en" sz="1800" b="1" dirty="0">
                <a:solidFill>
                  <a:srgbClr val="FF0000"/>
                </a:solidFill>
                <a:highlight>
                  <a:srgbClr val="FFFFFF"/>
                </a:highlight>
              </a:rPr>
              <a:t>it's difficult to understand why adjudication of that issue at summary judgment should be delayed beyond March 2025.</a:t>
            </a:r>
            <a:r>
              <a:rPr lang="en" sz="1800" dirty="0">
                <a:solidFill>
                  <a:srgbClr val="333333"/>
                </a:solidFill>
                <a:highlight>
                  <a:srgbClr val="FFFFFF"/>
                </a:highlight>
              </a:rPr>
              <a:t> The parties should be prepared to discuss this issue, along with the broader questions presented by the motion to extend the case schedule, at Friday's case management conference. Signed by Judge Vince Chhabria on </a:t>
            </a:r>
            <a:r>
              <a:rPr lang="en" sz="1800" dirty="0">
                <a:solidFill>
                  <a:srgbClr val="333333"/>
                </a:solidFill>
                <a:highlight>
                  <a:schemeClr val="accent6"/>
                </a:highlight>
              </a:rPr>
              <a:t>9/18/2024. </a:t>
            </a:r>
            <a:endParaRPr sz="2300" dirty="0">
              <a:highlight>
                <a:schemeClr val="accent6"/>
              </a:highlight>
            </a:endParaRPr>
          </a:p>
        </p:txBody>
      </p:sp>
      <p:sp>
        <p:nvSpPr>
          <p:cNvPr id="244" name="Google Shape;244;p31"/>
          <p:cNvSpPr txBox="1"/>
          <p:nvPr/>
        </p:nvSpPr>
        <p:spPr>
          <a:xfrm>
            <a:off x="3607850" y="1094675"/>
            <a:ext cx="2457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9900FF"/>
                </a:solidFill>
              </a:rPr>
              <a:t>Llama/Meta</a:t>
            </a:r>
            <a:endParaRPr sz="2000" b="1">
              <a:solidFill>
                <a:srgbClr val="99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1" name="Google Shape;501;p40"/>
          <p:cNvCxnSpPr/>
          <p:nvPr/>
        </p:nvCxnSpPr>
        <p:spPr>
          <a:xfrm rot="10800000" flipH="1">
            <a:off x="150" y="905000"/>
            <a:ext cx="9144000" cy="20700"/>
          </a:xfrm>
          <a:prstGeom prst="straightConnector1">
            <a:avLst/>
          </a:prstGeom>
          <a:noFill/>
          <a:ln w="9525" cap="flat" cmpd="sng">
            <a:solidFill>
              <a:schemeClr val="dk1"/>
            </a:solidFill>
            <a:prstDash val="solid"/>
            <a:round/>
            <a:headEnd type="none" w="sm" len="sm"/>
            <a:tailEnd type="none" w="sm" len="sm"/>
          </a:ln>
        </p:spPr>
      </p:cxnSp>
      <p:pic>
        <p:nvPicPr>
          <p:cNvPr id="502" name="Google Shape;502;p40"/>
          <p:cNvPicPr preferRelativeResize="0"/>
          <p:nvPr/>
        </p:nvPicPr>
        <p:blipFill rotWithShape="1">
          <a:blip r:embed="rId3">
            <a:alphaModFix/>
          </a:blip>
          <a:srcRect/>
          <a:stretch/>
        </p:blipFill>
        <p:spPr>
          <a:xfrm>
            <a:off x="456725" y="127275"/>
            <a:ext cx="1037399" cy="650426"/>
          </a:xfrm>
          <a:prstGeom prst="rect">
            <a:avLst/>
          </a:prstGeom>
          <a:noFill/>
          <a:ln>
            <a:noFill/>
          </a:ln>
        </p:spPr>
      </p:pic>
      <p:sp>
        <p:nvSpPr>
          <p:cNvPr id="503" name="Google Shape;503;p40"/>
          <p:cNvSpPr txBox="1">
            <a:spLocks noGrp="1"/>
          </p:cNvSpPr>
          <p:nvPr>
            <p:ph type="body" idx="1"/>
          </p:nvPr>
        </p:nvSpPr>
        <p:spPr>
          <a:xfrm>
            <a:off x="311700" y="905000"/>
            <a:ext cx="8520600" cy="3912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 sz="3200" i="1">
                <a:solidFill>
                  <a:schemeClr val="dk1"/>
                </a:solidFill>
                <a:latin typeface="Verdana"/>
                <a:ea typeface="Verdana"/>
                <a:cs typeface="Verdana"/>
                <a:sym typeface="Verdana"/>
              </a:rPr>
              <a:t>Thomson Reuters v. ROSS Intelligence</a:t>
            </a:r>
            <a:br>
              <a:rPr lang="en" sz="3200" i="1">
                <a:solidFill>
                  <a:schemeClr val="dk1"/>
                </a:solidFill>
                <a:latin typeface="Verdana"/>
                <a:ea typeface="Verdana"/>
                <a:cs typeface="Verdana"/>
                <a:sym typeface="Verdana"/>
              </a:rPr>
            </a:br>
            <a:br>
              <a:rPr lang="en" sz="3200" i="1">
                <a:solidFill>
                  <a:schemeClr val="dk1"/>
                </a:solidFill>
                <a:latin typeface="Verdana"/>
                <a:ea typeface="Verdana"/>
                <a:cs typeface="Verdana"/>
                <a:sym typeface="Verdana"/>
              </a:rPr>
            </a:br>
            <a:r>
              <a:rPr lang="en" sz="2100" i="1">
                <a:solidFill>
                  <a:schemeClr val="dk1"/>
                </a:solidFill>
                <a:latin typeface="Verdana"/>
                <a:ea typeface="Verdana"/>
                <a:cs typeface="Verdana"/>
                <a:sym typeface="Verdana"/>
              </a:rPr>
              <a:t>Disputed Facts in the Fair Use analysis:</a:t>
            </a:r>
            <a:endParaRPr sz="2100" i="1">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800"/>
              <a:buNone/>
            </a:pPr>
            <a:endParaRPr sz="2100" i="1">
              <a:solidFill>
                <a:schemeClr val="dk1"/>
              </a:solidFill>
              <a:latin typeface="Verdana"/>
              <a:ea typeface="Verdana"/>
              <a:cs typeface="Verdana"/>
              <a:sym typeface="Verdana"/>
            </a:endParaRPr>
          </a:p>
          <a:p>
            <a:pPr marL="457200" lvl="0" indent="0" algn="l" rtl="0">
              <a:lnSpc>
                <a:spcPct val="100000"/>
              </a:lnSpc>
              <a:spcBef>
                <a:spcPts val="0"/>
              </a:spcBef>
              <a:spcAft>
                <a:spcPts val="0"/>
              </a:spcAft>
              <a:buSzPts val="1800"/>
              <a:buNone/>
            </a:pPr>
            <a:endParaRPr sz="2100" i="1">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800"/>
              <a:buNone/>
            </a:pPr>
            <a:endParaRPr sz="1900" i="1">
              <a:solidFill>
                <a:schemeClr val="dk1"/>
              </a:solidFill>
              <a:latin typeface="Verdana"/>
              <a:ea typeface="Verdana"/>
              <a:cs typeface="Verdana"/>
              <a:sym typeface="Verdana"/>
            </a:endParaRPr>
          </a:p>
        </p:txBody>
      </p:sp>
      <p:sp>
        <p:nvSpPr>
          <p:cNvPr id="504" name="Google Shape;504;p40"/>
          <p:cNvSpPr txBox="1"/>
          <p:nvPr/>
        </p:nvSpPr>
        <p:spPr>
          <a:xfrm>
            <a:off x="311700" y="2578850"/>
            <a:ext cx="7328400" cy="8313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chemeClr val="dk1"/>
              </a:buClr>
              <a:buSzPts val="2100"/>
              <a:buFont typeface="Verdana"/>
              <a:buChar char="-"/>
            </a:pPr>
            <a:r>
              <a:rPr lang="en" sz="2100" b="0" i="1" u="none" strike="noStrike" cap="none">
                <a:solidFill>
                  <a:schemeClr val="dk1"/>
                </a:solidFill>
                <a:latin typeface="Verdana"/>
                <a:ea typeface="Verdana"/>
                <a:cs typeface="Verdana"/>
                <a:sym typeface="Verdana"/>
              </a:rPr>
              <a:t>What did ROSS’s AI do with the copyright-protected language it ingested?</a:t>
            </a:r>
            <a:endParaRPr sz="1400" b="0" i="0" u="none" strike="noStrike" cap="none">
              <a:solidFill>
                <a:srgbClr val="000000"/>
              </a:solidFill>
              <a:latin typeface="Arial"/>
              <a:ea typeface="Arial"/>
              <a:cs typeface="Arial"/>
              <a:sym typeface="Arial"/>
            </a:endParaRPr>
          </a:p>
        </p:txBody>
      </p:sp>
      <p:sp>
        <p:nvSpPr>
          <p:cNvPr id="505" name="Google Shape;505;p40"/>
          <p:cNvSpPr txBox="1"/>
          <p:nvPr/>
        </p:nvSpPr>
        <p:spPr>
          <a:xfrm>
            <a:off x="311700" y="3495175"/>
            <a:ext cx="7215000" cy="14775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chemeClr val="dk1"/>
              </a:buClr>
              <a:buSzPts val="2100"/>
              <a:buFont typeface="Verdana"/>
              <a:buChar char="-"/>
            </a:pPr>
            <a:r>
              <a:rPr lang="en" sz="2100" b="0" i="1" u="none" strike="noStrike" cap="none">
                <a:solidFill>
                  <a:schemeClr val="dk1"/>
                </a:solidFill>
                <a:latin typeface="Verdana"/>
                <a:ea typeface="Verdana"/>
                <a:cs typeface="Verdana"/>
                <a:sym typeface="Verdana"/>
              </a:rPr>
              <a:t>What is the likely market impact of an AI-powered legal search platform?</a:t>
            </a:r>
            <a:br>
              <a:rPr lang="en" sz="2100" b="0" i="1" u="none" strike="noStrike" cap="none">
                <a:solidFill>
                  <a:schemeClr val="dk1"/>
                </a:solidFill>
                <a:latin typeface="Verdana"/>
                <a:ea typeface="Verdana"/>
                <a:cs typeface="Verdana"/>
                <a:sym typeface="Verdana"/>
              </a:rPr>
            </a:br>
            <a:endParaRPr sz="2100" b="0" i="1" u="none" strike="noStrike" cap="none">
              <a:solidFill>
                <a:schemeClr val="dk1"/>
              </a:solidFill>
              <a:latin typeface="Verdana"/>
              <a:ea typeface="Verdana"/>
              <a:cs typeface="Verdana"/>
              <a:sym typeface="Verdana"/>
            </a:endParaRPr>
          </a:p>
          <a:p>
            <a:pPr marL="457200" marR="0" lvl="0" indent="-361950" algn="l" rtl="0">
              <a:lnSpc>
                <a:spcPct val="100000"/>
              </a:lnSpc>
              <a:spcBef>
                <a:spcPts val="0"/>
              </a:spcBef>
              <a:spcAft>
                <a:spcPts val="0"/>
              </a:spcAft>
              <a:buClr>
                <a:schemeClr val="dk1"/>
              </a:buClr>
              <a:buSzPts val="2100"/>
              <a:buFont typeface="Verdana"/>
              <a:buChar char="-"/>
            </a:pPr>
            <a:r>
              <a:rPr lang="en" sz="2100" b="0" i="1" u="none" strike="noStrike" cap="none">
                <a:solidFill>
                  <a:schemeClr val="dk1"/>
                </a:solidFill>
                <a:latin typeface="Verdana"/>
                <a:ea typeface="Verdana"/>
                <a:cs typeface="Verdana"/>
                <a:sym typeface="Verdana"/>
              </a:rPr>
              <a:t>What is the public benefit of ROSS’s activity?</a:t>
            </a:r>
            <a:endParaRPr sz="1400" b="0" i="0" u="none" strike="noStrike" cap="none">
              <a:solidFill>
                <a:srgbClr val="000000"/>
              </a:solidFill>
              <a:latin typeface="Arial"/>
              <a:ea typeface="Arial"/>
              <a:cs typeface="Arial"/>
              <a:sym typeface="Arial"/>
            </a:endParaRPr>
          </a:p>
        </p:txBody>
      </p:sp>
      <p:sp>
        <p:nvSpPr>
          <p:cNvPr id="506" name="Google Shape;506;p40"/>
          <p:cNvSpPr txBox="1"/>
          <p:nvPr/>
        </p:nvSpPr>
        <p:spPr>
          <a:xfrm>
            <a:off x="2808375" y="34000"/>
            <a:ext cx="635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cxnSp>
        <p:nvCxnSpPr>
          <p:cNvPr id="100" name="Google Shape;100;p19"/>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02" name="Google Shape;102;p19"/>
          <p:cNvPicPr preferRelativeResize="0"/>
          <p:nvPr/>
        </p:nvPicPr>
        <p:blipFill>
          <a:blip r:embed="rId3">
            <a:alphaModFix/>
          </a:blip>
          <a:stretch>
            <a:fillRect/>
          </a:stretch>
        </p:blipFill>
        <p:spPr>
          <a:xfrm>
            <a:off x="456725" y="127275"/>
            <a:ext cx="1037399" cy="650426"/>
          </a:xfrm>
          <a:prstGeom prst="rect">
            <a:avLst/>
          </a:prstGeom>
          <a:noFill/>
          <a:ln>
            <a:noFill/>
          </a:ln>
        </p:spPr>
      </p:pic>
      <p:pic>
        <p:nvPicPr>
          <p:cNvPr id="5" name="Google Shape;94;p18">
            <a:extLst>
              <a:ext uri="{FF2B5EF4-FFF2-40B4-BE49-F238E27FC236}">
                <a16:creationId xmlns:a16="http://schemas.microsoft.com/office/drawing/2014/main" id="{A7EE84D3-E423-439F-B5D4-D5E130C84EDC}"/>
              </a:ext>
            </a:extLst>
          </p:cNvPr>
          <p:cNvPicPr preferRelativeResize="0"/>
          <p:nvPr/>
        </p:nvPicPr>
        <p:blipFill>
          <a:blip r:embed="rId4">
            <a:alphaModFix/>
          </a:blip>
          <a:stretch>
            <a:fillRect/>
          </a:stretch>
        </p:blipFill>
        <p:spPr>
          <a:xfrm>
            <a:off x="0" y="1463451"/>
            <a:ext cx="4749599" cy="3036126"/>
          </a:xfrm>
          <a:prstGeom prst="rect">
            <a:avLst/>
          </a:prstGeom>
          <a:noFill/>
          <a:ln>
            <a:noFill/>
          </a:ln>
        </p:spPr>
      </p:pic>
      <p:pic>
        <p:nvPicPr>
          <p:cNvPr id="6" name="Google Shape;95;p18">
            <a:extLst>
              <a:ext uri="{FF2B5EF4-FFF2-40B4-BE49-F238E27FC236}">
                <a16:creationId xmlns:a16="http://schemas.microsoft.com/office/drawing/2014/main" id="{CA4FA4F8-3279-4782-B249-838DDEF51329}"/>
              </a:ext>
            </a:extLst>
          </p:cNvPr>
          <p:cNvPicPr preferRelativeResize="0"/>
          <p:nvPr/>
        </p:nvPicPr>
        <p:blipFill>
          <a:blip r:embed="rId5">
            <a:alphaModFix/>
          </a:blip>
          <a:stretch>
            <a:fillRect/>
          </a:stretch>
        </p:blipFill>
        <p:spPr>
          <a:xfrm>
            <a:off x="5032610" y="1020538"/>
            <a:ext cx="4024365" cy="4024365"/>
          </a:xfrm>
          <a:prstGeom prst="rect">
            <a:avLst/>
          </a:prstGeom>
          <a:noFill/>
          <a:ln>
            <a:noFill/>
          </a:ln>
        </p:spPr>
      </p:pic>
    </p:spTree>
    <p:extLst>
      <p:ext uri="{BB962C8B-B14F-4D97-AF65-F5344CB8AC3E}">
        <p14:creationId xmlns:p14="http://schemas.microsoft.com/office/powerpoint/2010/main" val="321514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body" idx="1"/>
          </p:nvPr>
        </p:nvSpPr>
        <p:spPr>
          <a:xfrm>
            <a:off x="271300" y="136792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rgbClr val="4FA89B"/>
                </a:solidFill>
              </a:rPr>
              <a:t>9th Circuit (California)</a:t>
            </a:r>
            <a:endParaRPr sz="1800" dirty="0">
              <a:solidFill>
                <a:srgbClr val="4FA89B"/>
              </a:solidFill>
            </a:endParaRPr>
          </a:p>
          <a:p>
            <a:pPr marL="0" lvl="0" indent="0" algn="l" rtl="0">
              <a:spcBef>
                <a:spcPts val="1200"/>
              </a:spcBef>
              <a:spcAft>
                <a:spcPts val="0"/>
              </a:spcAft>
              <a:buNone/>
            </a:pPr>
            <a:r>
              <a:rPr lang="en" sz="1600" dirty="0">
                <a:solidFill>
                  <a:schemeClr val="accent2"/>
                </a:solidFill>
              </a:rPr>
              <a:t>Prior to consolidation: everything but direct infringement trimmed from the Silverman suit (12 Feb 2024)</a:t>
            </a:r>
            <a:endParaRPr sz="1600" dirty="0">
              <a:solidFill>
                <a:schemeClr val="accent2"/>
              </a:solidFill>
            </a:endParaRPr>
          </a:p>
          <a:p>
            <a:pPr marL="0" lvl="0" indent="0" algn="l" rtl="0">
              <a:spcBef>
                <a:spcPts val="1200"/>
              </a:spcBef>
              <a:spcAft>
                <a:spcPts val="1200"/>
              </a:spcAft>
              <a:buNone/>
            </a:pPr>
            <a:r>
              <a:rPr lang="en" sz="1600" dirty="0">
                <a:solidFill>
                  <a:schemeClr val="accent2"/>
                </a:solidFill>
              </a:rPr>
              <a:t>After consolidation: case is very similar to the Meta case we just discussed</a:t>
            </a:r>
            <a:endParaRPr sz="1600" dirty="0">
              <a:solidFill>
                <a:schemeClr val="accent2"/>
              </a:solidFill>
            </a:endParaRPr>
          </a:p>
        </p:txBody>
      </p:sp>
      <p:sp>
        <p:nvSpPr>
          <p:cNvPr id="256" name="Google Shape;256;p33"/>
          <p:cNvSpPr txBox="1">
            <a:spLocks noGrp="1"/>
          </p:cNvSpPr>
          <p:nvPr>
            <p:ph type="body" idx="2"/>
          </p:nvPr>
        </p:nvSpPr>
        <p:spPr>
          <a:xfrm>
            <a:off x="4751625" y="136792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rgbClr val="71E0EE"/>
                </a:solidFill>
              </a:rPr>
              <a:t>2nd Circuit (New York)</a:t>
            </a:r>
            <a:endParaRPr sz="1800" dirty="0">
              <a:solidFill>
                <a:srgbClr val="71E0EE"/>
              </a:solidFill>
            </a:endParaRPr>
          </a:p>
          <a:p>
            <a:pPr marL="0" lvl="0" indent="0" algn="l" rtl="0">
              <a:spcBef>
                <a:spcPts val="1200"/>
              </a:spcBef>
              <a:spcAft>
                <a:spcPts val="0"/>
              </a:spcAft>
              <a:buNone/>
            </a:pPr>
            <a:r>
              <a:rPr lang="en" sz="1800" u="sng" dirty="0">
                <a:solidFill>
                  <a:schemeClr val="dk1"/>
                </a:solidFill>
              </a:rPr>
              <a:t>Authors Guild </a:t>
            </a:r>
            <a:r>
              <a:rPr lang="en" sz="1800" dirty="0">
                <a:solidFill>
                  <a:schemeClr val="dk1"/>
                </a:solidFill>
              </a:rPr>
              <a:t>case mirrors the California case </a:t>
            </a:r>
            <a:endParaRPr sz="1800" dirty="0">
              <a:solidFill>
                <a:schemeClr val="dk1"/>
              </a:solidFill>
            </a:endParaRPr>
          </a:p>
          <a:p>
            <a:pPr marL="0" lvl="0" indent="0" algn="l" rtl="0">
              <a:spcBef>
                <a:spcPts val="1200"/>
              </a:spcBef>
              <a:spcAft>
                <a:spcPts val="0"/>
              </a:spcAft>
              <a:buNone/>
            </a:pPr>
            <a:r>
              <a:rPr lang="en" sz="1800" u="sng" dirty="0">
                <a:solidFill>
                  <a:schemeClr val="dk1"/>
                </a:solidFill>
              </a:rPr>
              <a:t>News cases (NYT &amp; Alden)</a:t>
            </a:r>
            <a:r>
              <a:rPr lang="en" sz="1800" dirty="0">
                <a:solidFill>
                  <a:schemeClr val="dk1"/>
                </a:solidFill>
              </a:rPr>
              <a:t>:  recently consolidated.  </a:t>
            </a:r>
            <a:endParaRPr sz="1800" dirty="0">
              <a:solidFill>
                <a:schemeClr val="dk1"/>
              </a:solidFill>
            </a:endParaRPr>
          </a:p>
          <a:p>
            <a:pPr marL="457200" lvl="0" indent="-342900" algn="l" rtl="0">
              <a:spcBef>
                <a:spcPts val="1200"/>
              </a:spcBef>
              <a:spcAft>
                <a:spcPts val="0"/>
              </a:spcAft>
              <a:buClr>
                <a:schemeClr val="dk1"/>
              </a:buClr>
              <a:buSzPts val="1800"/>
              <a:buChar char="●"/>
            </a:pPr>
            <a:r>
              <a:rPr lang="en" sz="1800" dirty="0">
                <a:solidFill>
                  <a:schemeClr val="dk1"/>
                </a:solidFill>
              </a:rPr>
              <a:t>Present unique issue of “output” copying</a:t>
            </a:r>
            <a:endParaRPr sz="1800" dirty="0">
              <a:solidFill>
                <a:schemeClr val="dk1"/>
              </a:solidFill>
            </a:endParaRPr>
          </a:p>
        </p:txBody>
      </p:sp>
      <p:cxnSp>
        <p:nvCxnSpPr>
          <p:cNvPr id="257" name="Google Shape;257;p33"/>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58" name="Google Shape;258;p33"/>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59" name="Google Shape;259;p33"/>
          <p:cNvSpPr txBox="1"/>
          <p:nvPr/>
        </p:nvSpPr>
        <p:spPr>
          <a:xfrm>
            <a:off x="3072150" y="99640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FF"/>
                </a:solidFill>
              </a:rPr>
              <a:t>OpenAI/Microsoft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Google Shape;84;p17"/>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85" name="Google Shape;85;p17"/>
          <p:cNvPicPr preferRelativeResize="0"/>
          <p:nvPr/>
        </p:nvPicPr>
        <p:blipFill>
          <a:blip r:embed="rId3">
            <a:alphaModFix/>
          </a:blip>
          <a:stretch>
            <a:fillRect/>
          </a:stretch>
        </p:blipFill>
        <p:spPr>
          <a:xfrm>
            <a:off x="395575" y="156724"/>
            <a:ext cx="2084900" cy="598575"/>
          </a:xfrm>
          <a:prstGeom prst="rect">
            <a:avLst/>
          </a:prstGeom>
          <a:noFill/>
          <a:ln>
            <a:noFill/>
          </a:ln>
        </p:spPr>
      </p:pic>
      <p:pic>
        <p:nvPicPr>
          <p:cNvPr id="86" name="Google Shape;86;p17"/>
          <p:cNvPicPr preferRelativeResize="0"/>
          <p:nvPr/>
        </p:nvPicPr>
        <p:blipFill>
          <a:blip r:embed="rId4">
            <a:alphaModFix/>
          </a:blip>
          <a:stretch>
            <a:fillRect/>
          </a:stretch>
        </p:blipFill>
        <p:spPr>
          <a:xfrm>
            <a:off x="150" y="0"/>
            <a:ext cx="9144006" cy="5143500"/>
          </a:xfrm>
          <a:prstGeom prst="rect">
            <a:avLst/>
          </a:prstGeom>
          <a:noFill/>
          <a:ln>
            <a:noFill/>
          </a:ln>
        </p:spPr>
      </p:pic>
      <p:sp>
        <p:nvSpPr>
          <p:cNvPr id="87" name="Google Shape;87;p17"/>
          <p:cNvSpPr/>
          <p:nvPr/>
        </p:nvSpPr>
        <p:spPr>
          <a:xfrm>
            <a:off x="5788550" y="162325"/>
            <a:ext cx="3109200" cy="15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7"/>
          <p:cNvSpPr/>
          <p:nvPr/>
        </p:nvSpPr>
        <p:spPr>
          <a:xfrm>
            <a:off x="1356050" y="3097275"/>
            <a:ext cx="3109200" cy="15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7"/>
          <p:cNvSpPr/>
          <p:nvPr/>
        </p:nvSpPr>
        <p:spPr>
          <a:xfrm>
            <a:off x="6034950" y="3154825"/>
            <a:ext cx="3109200" cy="15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cxnSp>
        <p:nvCxnSpPr>
          <p:cNvPr id="264" name="Google Shape;264;p34"/>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65" name="Google Shape;265;p34"/>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66" name="Google Shape;266;p34"/>
          <p:cNvSpPr txBox="1"/>
          <p:nvPr/>
        </p:nvSpPr>
        <p:spPr>
          <a:xfrm>
            <a:off x="983850" y="1128350"/>
            <a:ext cx="7176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solidFill>
                  <a:schemeClr val="dk1"/>
                </a:solidFill>
              </a:rPr>
              <a:t>“Input” copying vs “Output” Copying</a:t>
            </a:r>
            <a:endParaRPr sz="3400">
              <a:solidFill>
                <a:schemeClr val="dk1"/>
              </a:solidFill>
            </a:endParaRPr>
          </a:p>
        </p:txBody>
      </p:sp>
      <p:sp>
        <p:nvSpPr>
          <p:cNvPr id="267" name="Google Shape;267;p34"/>
          <p:cNvSpPr txBox="1"/>
          <p:nvPr/>
        </p:nvSpPr>
        <p:spPr>
          <a:xfrm>
            <a:off x="544650" y="2192050"/>
            <a:ext cx="7661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dk1"/>
                </a:solidFill>
              </a:rPr>
              <a:t>Input copying</a:t>
            </a:r>
            <a:r>
              <a:rPr lang="en" sz="2000">
                <a:solidFill>
                  <a:schemeClr val="dk1"/>
                </a:solidFill>
              </a:rPr>
              <a:t>:  The use of copyright-protected works to train LLMs</a:t>
            </a:r>
            <a:endParaRPr sz="2000">
              <a:solidFill>
                <a:schemeClr val="dk1"/>
              </a:solidFill>
            </a:endParaRPr>
          </a:p>
        </p:txBody>
      </p:sp>
      <p:sp>
        <p:nvSpPr>
          <p:cNvPr id="268" name="Google Shape;268;p34"/>
          <p:cNvSpPr txBox="1"/>
          <p:nvPr/>
        </p:nvSpPr>
        <p:spPr>
          <a:xfrm>
            <a:off x="544650" y="3105200"/>
            <a:ext cx="7695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dk1"/>
                </a:solidFill>
              </a:rPr>
              <a:t>Output copyin</a:t>
            </a:r>
            <a:r>
              <a:rPr lang="en" sz="2000">
                <a:solidFill>
                  <a:schemeClr val="dk1"/>
                </a:solidFill>
              </a:rPr>
              <a:t>g:  When generative AI creates an identical copy, or a derivative work, of a copyright-protected work</a:t>
            </a:r>
            <a:endParaRPr sz="2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cxnSp>
        <p:nvCxnSpPr>
          <p:cNvPr id="273" name="Google Shape;273;p35"/>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74" name="Google Shape;274;p35"/>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75" name="Google Shape;275;p35"/>
          <p:cNvSpPr txBox="1"/>
          <p:nvPr/>
        </p:nvSpPr>
        <p:spPr>
          <a:xfrm>
            <a:off x="1097375" y="1826925"/>
            <a:ext cx="6711600" cy="278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9900FF"/>
                </a:solidFill>
              </a:rPr>
              <a:t>This motion does not seek to resolve the core issue of whether using copyrighted content to train a generative AI model is fair use under copyright law. </a:t>
            </a:r>
            <a:r>
              <a:rPr lang="en" sz="1300">
                <a:solidFill>
                  <a:schemeClr val="dk1"/>
                </a:solidFill>
              </a:rPr>
              <a:t> That key question will require the development of record evidence to show, inter alia, that Plaintiffs have flagrantly mischaracterized what OpenAI’s products are and how they work.  To take just one example of many, </a:t>
            </a:r>
            <a:r>
              <a:rPr lang="en" sz="1300">
                <a:solidFill>
                  <a:srgbClr val="FF6600"/>
                </a:solidFill>
              </a:rPr>
              <a:t>the suggestion that ChatGPT can be used to generate at will the verbatim text of newspaper articles is obviously and demonstrably false.  Plaintiffs’ contrary suggestions depend on an elaborate effort to coax such outputs from OpenAI’s products, in a way that violates the operative OpenAI terms of service and that no normal user would ever even attempt</a:t>
            </a:r>
            <a:r>
              <a:rPr lang="en" sz="1300">
                <a:solidFill>
                  <a:schemeClr val="dk1"/>
                </a:solidFill>
              </a:rPr>
              <a:t>, combined with a willfully misleading presentation of the results. At the end of the day, the truth will emerge, and it will be clear that </a:t>
            </a:r>
            <a:r>
              <a:rPr lang="en" sz="1300">
                <a:solidFill>
                  <a:srgbClr val="FF6600"/>
                </a:solidFill>
              </a:rPr>
              <a:t>ChatGPT is not in fact some highly inefficient way to access, via one out of every thousand or so impermissible attempts, snippets of old newspaper articles that are freely available in full elsewhere online. </a:t>
            </a:r>
            <a:endParaRPr sz="1300">
              <a:solidFill>
                <a:srgbClr val="FF6600"/>
              </a:solidFill>
            </a:endParaRPr>
          </a:p>
        </p:txBody>
      </p:sp>
      <p:sp>
        <p:nvSpPr>
          <p:cNvPr id="276" name="Google Shape;276;p35"/>
          <p:cNvSpPr txBox="1"/>
          <p:nvPr/>
        </p:nvSpPr>
        <p:spPr>
          <a:xfrm>
            <a:off x="983850" y="1128350"/>
            <a:ext cx="7176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solidFill>
                  <a:srgbClr val="9900FF"/>
                </a:solidFill>
              </a:rPr>
              <a:t>“Input” copying </a:t>
            </a:r>
            <a:r>
              <a:rPr lang="en" sz="3400">
                <a:solidFill>
                  <a:schemeClr val="dk1"/>
                </a:solidFill>
              </a:rPr>
              <a:t>vs </a:t>
            </a:r>
            <a:r>
              <a:rPr lang="en" sz="3400">
                <a:solidFill>
                  <a:srgbClr val="FF6600"/>
                </a:solidFill>
              </a:rPr>
              <a:t>“Output” Copying</a:t>
            </a:r>
            <a:endParaRPr sz="3400">
              <a:solidFill>
                <a:srgbClr val="FF6600"/>
              </a:solidFill>
            </a:endParaRPr>
          </a:p>
        </p:txBody>
      </p:sp>
      <p:sp>
        <p:nvSpPr>
          <p:cNvPr id="277" name="Google Shape;277;p35"/>
          <p:cNvSpPr txBox="1"/>
          <p:nvPr/>
        </p:nvSpPr>
        <p:spPr>
          <a:xfrm>
            <a:off x="132125" y="4743600"/>
            <a:ext cx="813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i="1" dirty="0">
                <a:solidFill>
                  <a:schemeClr val="dk2"/>
                </a:solidFill>
              </a:rPr>
              <a:t>from Defendants’ Mot. to Dismiss the </a:t>
            </a:r>
            <a:r>
              <a:rPr lang="en-US" sz="1800" i="1" dirty="0">
                <a:solidFill>
                  <a:schemeClr val="dk2"/>
                </a:solidFill>
              </a:rPr>
              <a:t>Alden Papers’ Complaint</a:t>
            </a:r>
            <a:r>
              <a:rPr lang="en" sz="1800" i="1" dirty="0">
                <a:solidFill>
                  <a:schemeClr val="dk2"/>
                </a:solidFill>
              </a:rPr>
              <a:t>, 11 June 2024</a:t>
            </a:r>
            <a:r>
              <a:rPr lang="en" sz="1800" dirty="0">
                <a:solidFill>
                  <a:schemeClr val="dk2"/>
                </a:solidFill>
              </a:rPr>
              <a:t> </a:t>
            </a:r>
            <a:endParaRPr sz="1800" dirty="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36"/>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83" name="Google Shape;283;p36"/>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84" name="Google Shape;284;p36"/>
          <p:cNvSpPr txBox="1"/>
          <p:nvPr/>
        </p:nvSpPr>
        <p:spPr>
          <a:xfrm>
            <a:off x="150" y="960050"/>
            <a:ext cx="9047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dk1"/>
                </a:solidFill>
              </a:rPr>
              <a:t>Input Copying, Fair Use, and Transformative Use</a:t>
            </a:r>
            <a:endParaRPr sz="3200">
              <a:solidFill>
                <a:schemeClr val="dk1"/>
              </a:solidFill>
            </a:endParaRPr>
          </a:p>
        </p:txBody>
      </p:sp>
      <p:sp>
        <p:nvSpPr>
          <p:cNvPr id="2" name="Rectangle 1">
            <a:extLst>
              <a:ext uri="{FF2B5EF4-FFF2-40B4-BE49-F238E27FC236}">
                <a16:creationId xmlns:a16="http://schemas.microsoft.com/office/drawing/2014/main" id="{58C8F2C1-3057-4099-98AC-C88DD5875A18}"/>
              </a:ext>
            </a:extLst>
          </p:cNvPr>
          <p:cNvSpPr/>
          <p:nvPr/>
        </p:nvSpPr>
        <p:spPr>
          <a:xfrm>
            <a:off x="71535" y="2048530"/>
            <a:ext cx="3561183" cy="2123658"/>
          </a:xfrm>
          <a:prstGeom prst="rect">
            <a:avLst/>
          </a:prstGeom>
        </p:spPr>
        <p:txBody>
          <a:bodyPr wrap="square">
            <a:spAutoFit/>
          </a:bodyPr>
          <a:lstStyle/>
          <a:p>
            <a:pPr lvl="0">
              <a:spcBef>
                <a:spcPts val="2400"/>
              </a:spcBef>
            </a:pPr>
            <a:r>
              <a:rPr lang="en-US" i="1" dirty="0">
                <a:solidFill>
                  <a:schemeClr val="accent2"/>
                </a:solidFill>
              </a:rPr>
              <a:t>Campbell v. Acuff-Rose Music</a:t>
            </a:r>
            <a:br>
              <a:rPr lang="en-US" i="1" dirty="0">
                <a:solidFill>
                  <a:schemeClr val="accent2"/>
                </a:solidFill>
              </a:rPr>
            </a:br>
            <a:r>
              <a:rPr lang="en-US" dirty="0">
                <a:solidFill>
                  <a:schemeClr val="accent2"/>
                </a:solidFill>
              </a:rPr>
              <a:t>510 U.S. 569 (1994)</a:t>
            </a:r>
          </a:p>
          <a:p>
            <a:pPr lvl="0">
              <a:spcBef>
                <a:spcPts val="2400"/>
              </a:spcBef>
            </a:pPr>
            <a:r>
              <a:rPr lang="en-US" i="1" dirty="0">
                <a:solidFill>
                  <a:schemeClr val="accent2"/>
                </a:solidFill>
              </a:rPr>
              <a:t>Google LLC v. Oracle America, Inc.</a:t>
            </a:r>
            <a:br>
              <a:rPr lang="en-US" i="1" dirty="0">
                <a:solidFill>
                  <a:schemeClr val="accent2"/>
                </a:solidFill>
              </a:rPr>
            </a:br>
            <a:r>
              <a:rPr lang="en-US" dirty="0">
                <a:solidFill>
                  <a:schemeClr val="accent2"/>
                </a:solidFill>
              </a:rPr>
              <a:t>141 S. Ct. 1183 (2021)</a:t>
            </a:r>
            <a:br>
              <a:rPr lang="en-US" dirty="0">
                <a:solidFill>
                  <a:schemeClr val="accent2"/>
                </a:solidFill>
              </a:rPr>
            </a:br>
            <a:br>
              <a:rPr lang="en-US" dirty="0">
                <a:solidFill>
                  <a:schemeClr val="accent2"/>
                </a:solidFill>
              </a:rPr>
            </a:br>
            <a:r>
              <a:rPr lang="en-US" i="1" dirty="0">
                <a:solidFill>
                  <a:schemeClr val="accent2"/>
                </a:solidFill>
              </a:rPr>
              <a:t>Andy Warhol Foundation v. Goldsmith </a:t>
            </a:r>
            <a:br>
              <a:rPr lang="en-US" dirty="0">
                <a:solidFill>
                  <a:schemeClr val="accent2"/>
                </a:solidFill>
              </a:rPr>
            </a:br>
            <a:r>
              <a:rPr lang="en-US" dirty="0">
                <a:solidFill>
                  <a:schemeClr val="accent2"/>
                </a:solidFill>
              </a:rPr>
              <a:t>143 S. Ct. 1258 (2023)</a:t>
            </a:r>
            <a:br>
              <a:rPr lang="en-US" dirty="0">
                <a:solidFill>
                  <a:schemeClr val="accent2"/>
                </a:solidFill>
              </a:rPr>
            </a:br>
            <a:endParaRPr lang="en-US" dirty="0">
              <a:solidFill>
                <a:schemeClr val="accent2"/>
              </a:solidFill>
            </a:endParaRPr>
          </a:p>
        </p:txBody>
      </p:sp>
      <p:sp>
        <p:nvSpPr>
          <p:cNvPr id="3" name="TextBox 2">
            <a:extLst>
              <a:ext uri="{FF2B5EF4-FFF2-40B4-BE49-F238E27FC236}">
                <a16:creationId xmlns:a16="http://schemas.microsoft.com/office/drawing/2014/main" id="{AC98A8CC-476C-4128-9929-27834731FF5D}"/>
              </a:ext>
            </a:extLst>
          </p:cNvPr>
          <p:cNvSpPr txBox="1"/>
          <p:nvPr/>
        </p:nvSpPr>
        <p:spPr>
          <a:xfrm>
            <a:off x="71535" y="1740753"/>
            <a:ext cx="3262432" cy="369332"/>
          </a:xfrm>
          <a:prstGeom prst="rect">
            <a:avLst/>
          </a:prstGeom>
          <a:noFill/>
        </p:spPr>
        <p:txBody>
          <a:bodyPr wrap="none" rtlCol="0">
            <a:spAutoFit/>
          </a:bodyPr>
          <a:lstStyle/>
          <a:p>
            <a:r>
              <a:rPr lang="en-US" sz="1800" u="sng" dirty="0"/>
              <a:t>United States Supreme Court: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ctrTitle"/>
          </p:nvPr>
        </p:nvSpPr>
        <p:spPr>
          <a:xfrm>
            <a:off x="5711206" y="1074275"/>
            <a:ext cx="28746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40" u="sng" dirty="0">
                <a:latin typeface="Verdana"/>
                <a:ea typeface="Verdana"/>
                <a:cs typeface="Verdana"/>
                <a:sym typeface="Verdana"/>
              </a:rPr>
              <a:t>Fair Use Factors</a:t>
            </a:r>
            <a:endParaRPr sz="2640" u="sng" dirty="0">
              <a:latin typeface="Verdana"/>
              <a:ea typeface="Verdana"/>
              <a:cs typeface="Verdana"/>
              <a:sym typeface="Verdana"/>
            </a:endParaRPr>
          </a:p>
        </p:txBody>
      </p:sp>
      <p:cxnSp>
        <p:nvCxnSpPr>
          <p:cNvPr id="303" name="Google Shape;303;p38"/>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sp>
        <p:nvSpPr>
          <p:cNvPr id="304" name="Google Shape;304;p38"/>
          <p:cNvSpPr txBox="1"/>
          <p:nvPr/>
        </p:nvSpPr>
        <p:spPr>
          <a:xfrm>
            <a:off x="5071825" y="1946525"/>
            <a:ext cx="3987000" cy="164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rabicPeriod"/>
            </a:pPr>
            <a:r>
              <a:rPr lang="en" dirty="0"/>
              <a:t>Purpose &amp; character of use </a:t>
            </a:r>
            <a:endParaRPr dirty="0"/>
          </a:p>
          <a:p>
            <a:pPr marL="457200" lvl="0" indent="-317500" algn="l" rtl="0">
              <a:spcBef>
                <a:spcPts val="1000"/>
              </a:spcBef>
              <a:spcAft>
                <a:spcPts val="0"/>
              </a:spcAft>
              <a:buSzPts val="1400"/>
              <a:buAutoNum type="arabicPeriod"/>
            </a:pPr>
            <a:r>
              <a:rPr lang="en" dirty="0"/>
              <a:t>Nature of the copyrighted work</a:t>
            </a:r>
            <a:endParaRPr dirty="0"/>
          </a:p>
          <a:p>
            <a:pPr marL="457200" lvl="0" indent="-317500" algn="l" rtl="0">
              <a:spcBef>
                <a:spcPts val="1000"/>
              </a:spcBef>
              <a:spcAft>
                <a:spcPts val="0"/>
              </a:spcAft>
              <a:buSzPts val="1400"/>
              <a:buAutoNum type="arabicPeriod"/>
            </a:pPr>
            <a:r>
              <a:rPr lang="en" dirty="0"/>
              <a:t>Amount of the work copied</a:t>
            </a:r>
            <a:endParaRPr dirty="0"/>
          </a:p>
          <a:p>
            <a:pPr marL="457200" lvl="0" indent="-317500" algn="l" rtl="0">
              <a:spcBef>
                <a:spcPts val="1000"/>
              </a:spcBef>
              <a:spcAft>
                <a:spcPts val="1000"/>
              </a:spcAft>
              <a:buSzPts val="1400"/>
              <a:buAutoNum type="arabicPeriod"/>
            </a:pPr>
            <a:r>
              <a:rPr lang="en" dirty="0"/>
              <a:t>Effect on the market/value of </a:t>
            </a:r>
            <a:br>
              <a:rPr lang="en" dirty="0"/>
            </a:br>
            <a:r>
              <a:rPr lang="en" dirty="0"/>
              <a:t>the protected work</a:t>
            </a:r>
            <a:endParaRPr dirty="0"/>
          </a:p>
        </p:txBody>
      </p:sp>
      <p:sp>
        <p:nvSpPr>
          <p:cNvPr id="305" name="Google Shape;305;p38"/>
          <p:cNvSpPr txBox="1"/>
          <p:nvPr/>
        </p:nvSpPr>
        <p:spPr>
          <a:xfrm>
            <a:off x="228750" y="1154300"/>
            <a:ext cx="4085700" cy="1785600"/>
          </a:xfrm>
          <a:prstGeom prst="rect">
            <a:avLst/>
          </a:prstGeom>
          <a:noFill/>
          <a:ln>
            <a:noFill/>
          </a:ln>
        </p:spPr>
        <p:txBody>
          <a:bodyPr spcFirstLastPara="1" wrap="square" lIns="91425" tIns="91425" rIns="91425" bIns="91425" anchor="t" anchorCtr="0">
            <a:spAutoFit/>
          </a:bodyPr>
          <a:lstStyle/>
          <a:p>
            <a:pPr marL="0" lvl="0" indent="0" algn="l" rtl="0">
              <a:spcBef>
                <a:spcPts val="2400"/>
              </a:spcBef>
              <a:spcAft>
                <a:spcPts val="0"/>
              </a:spcAft>
              <a:buNone/>
            </a:pPr>
            <a:r>
              <a:rPr lang="en" sz="1800" i="1" dirty="0">
                <a:solidFill>
                  <a:schemeClr val="accent2"/>
                </a:solidFill>
              </a:rPr>
              <a:t>Google LLC v. Oracle America, Inc.</a:t>
            </a:r>
            <a:br>
              <a:rPr lang="en" sz="1800" i="1" dirty="0">
                <a:solidFill>
                  <a:schemeClr val="accent2"/>
                </a:solidFill>
              </a:rPr>
            </a:br>
            <a:r>
              <a:rPr lang="en" sz="1800" dirty="0">
                <a:solidFill>
                  <a:schemeClr val="accent2"/>
                </a:solidFill>
              </a:rPr>
              <a:t>141 S. Ct. 1183 (2021)</a:t>
            </a:r>
            <a:endParaRPr sz="1800" dirty="0">
              <a:solidFill>
                <a:schemeClr val="accent2"/>
              </a:solidFill>
            </a:endParaRPr>
          </a:p>
          <a:p>
            <a:pPr marL="914400" lvl="0" indent="0" algn="l" rtl="0">
              <a:spcBef>
                <a:spcPts val="2400"/>
              </a:spcBef>
              <a:spcAft>
                <a:spcPts val="0"/>
              </a:spcAft>
              <a:buNone/>
            </a:pPr>
            <a:endParaRPr dirty="0">
              <a:solidFill>
                <a:schemeClr val="accent2"/>
              </a:solidFill>
            </a:endParaRPr>
          </a:p>
          <a:p>
            <a:pPr marL="457200" lvl="0" indent="0" algn="l" rtl="0">
              <a:spcBef>
                <a:spcPts val="2400"/>
              </a:spcBef>
              <a:spcAft>
                <a:spcPts val="600"/>
              </a:spcAft>
              <a:buNone/>
            </a:pPr>
            <a:endParaRPr dirty="0">
              <a:solidFill>
                <a:schemeClr val="accent2"/>
              </a:solidFill>
            </a:endParaRPr>
          </a:p>
        </p:txBody>
      </p:sp>
      <p:pic>
        <p:nvPicPr>
          <p:cNvPr id="306" name="Google Shape;306;p38"/>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307" name="Google Shape;307;p38"/>
          <p:cNvSpPr/>
          <p:nvPr/>
        </p:nvSpPr>
        <p:spPr>
          <a:xfrm>
            <a:off x="5556350" y="2032238"/>
            <a:ext cx="2568600" cy="2343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8" name="Google Shape;308;p38"/>
          <p:cNvSpPr/>
          <p:nvPr/>
        </p:nvSpPr>
        <p:spPr>
          <a:xfrm>
            <a:off x="5556350" y="2390588"/>
            <a:ext cx="2568600" cy="2343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9" name="Google Shape;309;p38"/>
          <p:cNvSpPr/>
          <p:nvPr/>
        </p:nvSpPr>
        <p:spPr>
          <a:xfrm>
            <a:off x="5556350" y="2748938"/>
            <a:ext cx="2568600" cy="2343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0" name="Google Shape;310;p38"/>
          <p:cNvSpPr/>
          <p:nvPr/>
        </p:nvSpPr>
        <p:spPr>
          <a:xfrm>
            <a:off x="5556350" y="3031998"/>
            <a:ext cx="2568600" cy="4950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Google Shape;315;p39"/>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sp>
        <p:nvSpPr>
          <p:cNvPr id="316" name="Google Shape;316;p39"/>
          <p:cNvSpPr txBox="1"/>
          <p:nvPr/>
        </p:nvSpPr>
        <p:spPr>
          <a:xfrm>
            <a:off x="162913" y="806851"/>
            <a:ext cx="4085700" cy="1139100"/>
          </a:xfrm>
          <a:prstGeom prst="rect">
            <a:avLst/>
          </a:prstGeom>
          <a:noFill/>
          <a:ln>
            <a:noFill/>
          </a:ln>
        </p:spPr>
        <p:txBody>
          <a:bodyPr spcFirstLastPara="1" wrap="square" lIns="91425" tIns="91425" rIns="91425" bIns="91425" anchor="t" anchorCtr="0">
            <a:spAutoFit/>
          </a:bodyPr>
          <a:lstStyle/>
          <a:p>
            <a:pPr marL="0" lvl="0" indent="0" algn="l" rtl="0">
              <a:spcBef>
                <a:spcPts val="2400"/>
              </a:spcBef>
              <a:spcAft>
                <a:spcPts val="0"/>
              </a:spcAft>
              <a:buNone/>
            </a:pPr>
            <a:r>
              <a:rPr lang="en" i="1" dirty="0">
                <a:solidFill>
                  <a:schemeClr val="accent2"/>
                </a:solidFill>
              </a:rPr>
              <a:t>Andy Warhol Foundation for the Visual Arts, Inc. v. Goldsmith</a:t>
            </a:r>
            <a:r>
              <a:rPr lang="en" dirty="0">
                <a:solidFill>
                  <a:schemeClr val="accent2"/>
                </a:solidFill>
              </a:rPr>
              <a:t>, 143 S. Ct. 1258 (2023)</a:t>
            </a:r>
            <a:endParaRPr dirty="0">
              <a:solidFill>
                <a:schemeClr val="accent2"/>
              </a:solidFill>
            </a:endParaRPr>
          </a:p>
          <a:p>
            <a:pPr marL="457200" lvl="0" indent="0" algn="l" rtl="0">
              <a:spcBef>
                <a:spcPts val="2400"/>
              </a:spcBef>
              <a:spcAft>
                <a:spcPts val="600"/>
              </a:spcAft>
              <a:buNone/>
            </a:pPr>
            <a:endParaRPr dirty="0">
              <a:solidFill>
                <a:schemeClr val="accent2"/>
              </a:solidFill>
            </a:endParaRPr>
          </a:p>
        </p:txBody>
      </p:sp>
      <p:pic>
        <p:nvPicPr>
          <p:cNvPr id="317" name="Google Shape;317;p39"/>
          <p:cNvPicPr preferRelativeResize="0"/>
          <p:nvPr/>
        </p:nvPicPr>
        <p:blipFill>
          <a:blip r:embed="rId3">
            <a:alphaModFix/>
          </a:blip>
          <a:stretch>
            <a:fillRect/>
          </a:stretch>
        </p:blipFill>
        <p:spPr>
          <a:xfrm>
            <a:off x="456725" y="127275"/>
            <a:ext cx="1037399" cy="650426"/>
          </a:xfrm>
          <a:prstGeom prst="rect">
            <a:avLst/>
          </a:prstGeom>
          <a:noFill/>
          <a:ln>
            <a:noFill/>
          </a:ln>
        </p:spPr>
      </p:pic>
      <p:pic>
        <p:nvPicPr>
          <p:cNvPr id="318" name="Google Shape;318;p39"/>
          <p:cNvPicPr preferRelativeResize="0"/>
          <p:nvPr/>
        </p:nvPicPr>
        <p:blipFill rotWithShape="1">
          <a:blip r:embed="rId4">
            <a:alphaModFix/>
          </a:blip>
          <a:srcRect l="71255" t="36003" r="12856" b="23845"/>
          <a:stretch/>
        </p:blipFill>
        <p:spPr>
          <a:xfrm>
            <a:off x="0" y="1755392"/>
            <a:ext cx="5106724" cy="3226426"/>
          </a:xfrm>
          <a:prstGeom prst="rect">
            <a:avLst/>
          </a:prstGeom>
          <a:noFill/>
          <a:ln>
            <a:noFill/>
          </a:ln>
        </p:spPr>
      </p:pic>
      <p:sp>
        <p:nvSpPr>
          <p:cNvPr id="7" name="Google Shape;302;p38">
            <a:extLst>
              <a:ext uri="{FF2B5EF4-FFF2-40B4-BE49-F238E27FC236}">
                <a16:creationId xmlns:a16="http://schemas.microsoft.com/office/drawing/2014/main" id="{D93DFAAC-5FE4-4BFD-87B8-53C85FA15FA7}"/>
              </a:ext>
            </a:extLst>
          </p:cNvPr>
          <p:cNvSpPr txBox="1">
            <a:spLocks noGrp="1"/>
          </p:cNvSpPr>
          <p:nvPr>
            <p:ph type="ctrTitle"/>
          </p:nvPr>
        </p:nvSpPr>
        <p:spPr>
          <a:xfrm>
            <a:off x="5711206" y="1074275"/>
            <a:ext cx="28746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40" u="sng" dirty="0">
                <a:latin typeface="Verdana"/>
                <a:ea typeface="Verdana"/>
                <a:cs typeface="Verdana"/>
                <a:sym typeface="Verdana"/>
              </a:rPr>
              <a:t>Fair Use Factors</a:t>
            </a:r>
            <a:endParaRPr sz="2640" u="sng" dirty="0">
              <a:latin typeface="Verdana"/>
              <a:ea typeface="Verdana"/>
              <a:cs typeface="Verdana"/>
              <a:sym typeface="Verdana"/>
            </a:endParaRPr>
          </a:p>
        </p:txBody>
      </p:sp>
      <p:sp>
        <p:nvSpPr>
          <p:cNvPr id="8" name="Google Shape;304;p38">
            <a:extLst>
              <a:ext uri="{FF2B5EF4-FFF2-40B4-BE49-F238E27FC236}">
                <a16:creationId xmlns:a16="http://schemas.microsoft.com/office/drawing/2014/main" id="{986FD36A-A2FA-41DD-B26E-30728CD63528}"/>
              </a:ext>
            </a:extLst>
          </p:cNvPr>
          <p:cNvSpPr txBox="1"/>
          <p:nvPr/>
        </p:nvSpPr>
        <p:spPr>
          <a:xfrm>
            <a:off x="5071825" y="1946525"/>
            <a:ext cx="3987000" cy="164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rabicPeriod"/>
            </a:pPr>
            <a:r>
              <a:rPr lang="en" dirty="0"/>
              <a:t>Purpose &amp; character of use </a:t>
            </a:r>
            <a:endParaRPr dirty="0"/>
          </a:p>
          <a:p>
            <a:pPr marL="457200" lvl="0" indent="-317500" algn="l" rtl="0">
              <a:spcBef>
                <a:spcPts val="1000"/>
              </a:spcBef>
              <a:spcAft>
                <a:spcPts val="0"/>
              </a:spcAft>
              <a:buSzPts val="1400"/>
              <a:buAutoNum type="arabicPeriod"/>
            </a:pPr>
            <a:r>
              <a:rPr lang="en" dirty="0"/>
              <a:t>Nature of the copyrighted work</a:t>
            </a:r>
            <a:endParaRPr dirty="0"/>
          </a:p>
          <a:p>
            <a:pPr marL="457200" lvl="0" indent="-317500" algn="l" rtl="0">
              <a:spcBef>
                <a:spcPts val="1000"/>
              </a:spcBef>
              <a:spcAft>
                <a:spcPts val="0"/>
              </a:spcAft>
              <a:buSzPts val="1400"/>
              <a:buAutoNum type="arabicPeriod"/>
            </a:pPr>
            <a:r>
              <a:rPr lang="en" dirty="0"/>
              <a:t>Amount of the work copied</a:t>
            </a:r>
            <a:endParaRPr dirty="0"/>
          </a:p>
          <a:p>
            <a:pPr marL="457200" lvl="0" indent="-317500" algn="l" rtl="0">
              <a:spcBef>
                <a:spcPts val="1000"/>
              </a:spcBef>
              <a:spcAft>
                <a:spcPts val="1000"/>
              </a:spcAft>
              <a:buSzPts val="1400"/>
              <a:buAutoNum type="arabicPeriod"/>
            </a:pPr>
            <a:r>
              <a:rPr lang="en" dirty="0"/>
              <a:t>Effect on the market/value of </a:t>
            </a:r>
            <a:br>
              <a:rPr lang="en" dirty="0"/>
            </a:br>
            <a:r>
              <a:rPr lang="en" dirty="0"/>
              <a:t>the protected work</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36"/>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83" name="Google Shape;283;p36"/>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84" name="Google Shape;284;p36"/>
          <p:cNvSpPr txBox="1"/>
          <p:nvPr/>
        </p:nvSpPr>
        <p:spPr>
          <a:xfrm>
            <a:off x="150" y="960050"/>
            <a:ext cx="9047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dk1"/>
                </a:solidFill>
              </a:rPr>
              <a:t>Input Copying, Fair Use, and Transformative Use</a:t>
            </a:r>
            <a:endParaRPr sz="3200">
              <a:solidFill>
                <a:schemeClr val="dk1"/>
              </a:solidFill>
            </a:endParaRPr>
          </a:p>
        </p:txBody>
      </p:sp>
      <p:sp>
        <p:nvSpPr>
          <p:cNvPr id="2" name="Rectangle 1">
            <a:extLst>
              <a:ext uri="{FF2B5EF4-FFF2-40B4-BE49-F238E27FC236}">
                <a16:creationId xmlns:a16="http://schemas.microsoft.com/office/drawing/2014/main" id="{58C8F2C1-3057-4099-98AC-C88DD5875A18}"/>
              </a:ext>
            </a:extLst>
          </p:cNvPr>
          <p:cNvSpPr/>
          <p:nvPr/>
        </p:nvSpPr>
        <p:spPr>
          <a:xfrm>
            <a:off x="71535" y="2048530"/>
            <a:ext cx="3561183" cy="2123658"/>
          </a:xfrm>
          <a:prstGeom prst="rect">
            <a:avLst/>
          </a:prstGeom>
        </p:spPr>
        <p:txBody>
          <a:bodyPr wrap="square">
            <a:spAutoFit/>
          </a:bodyPr>
          <a:lstStyle/>
          <a:p>
            <a:pPr lvl="0">
              <a:spcBef>
                <a:spcPts val="2400"/>
              </a:spcBef>
            </a:pPr>
            <a:r>
              <a:rPr lang="en-US" i="1" dirty="0">
                <a:solidFill>
                  <a:schemeClr val="accent2"/>
                </a:solidFill>
              </a:rPr>
              <a:t>Campbell v. Acuff-Rose Music</a:t>
            </a:r>
            <a:br>
              <a:rPr lang="en-US" i="1" dirty="0">
                <a:solidFill>
                  <a:schemeClr val="accent2"/>
                </a:solidFill>
              </a:rPr>
            </a:br>
            <a:r>
              <a:rPr lang="en-US" dirty="0">
                <a:solidFill>
                  <a:schemeClr val="accent2"/>
                </a:solidFill>
              </a:rPr>
              <a:t>510 U.S. 569 (1994)</a:t>
            </a:r>
          </a:p>
          <a:p>
            <a:pPr lvl="0">
              <a:spcBef>
                <a:spcPts val="2400"/>
              </a:spcBef>
            </a:pPr>
            <a:r>
              <a:rPr lang="en-US" i="1" dirty="0">
                <a:solidFill>
                  <a:schemeClr val="accent2"/>
                </a:solidFill>
              </a:rPr>
              <a:t>Google LLC v. Oracle America, Inc.</a:t>
            </a:r>
            <a:br>
              <a:rPr lang="en-US" i="1" dirty="0">
                <a:solidFill>
                  <a:schemeClr val="accent2"/>
                </a:solidFill>
              </a:rPr>
            </a:br>
            <a:r>
              <a:rPr lang="en-US" dirty="0">
                <a:solidFill>
                  <a:schemeClr val="accent2"/>
                </a:solidFill>
              </a:rPr>
              <a:t>141 S. Ct. 1183 (2021)</a:t>
            </a:r>
            <a:br>
              <a:rPr lang="en-US" dirty="0">
                <a:solidFill>
                  <a:schemeClr val="accent2"/>
                </a:solidFill>
              </a:rPr>
            </a:br>
            <a:br>
              <a:rPr lang="en-US" dirty="0">
                <a:solidFill>
                  <a:schemeClr val="accent2"/>
                </a:solidFill>
              </a:rPr>
            </a:br>
            <a:r>
              <a:rPr lang="en-US" i="1" dirty="0">
                <a:solidFill>
                  <a:schemeClr val="accent2"/>
                </a:solidFill>
              </a:rPr>
              <a:t>Andy Warhol Foundation v. Goldsmith </a:t>
            </a:r>
            <a:br>
              <a:rPr lang="en-US" dirty="0">
                <a:solidFill>
                  <a:schemeClr val="accent2"/>
                </a:solidFill>
              </a:rPr>
            </a:br>
            <a:r>
              <a:rPr lang="en-US" dirty="0">
                <a:solidFill>
                  <a:schemeClr val="accent2"/>
                </a:solidFill>
              </a:rPr>
              <a:t>143 S. Ct. 1258 (2023)</a:t>
            </a:r>
            <a:br>
              <a:rPr lang="en-US" dirty="0">
                <a:solidFill>
                  <a:schemeClr val="accent2"/>
                </a:solidFill>
              </a:rPr>
            </a:br>
            <a:endParaRPr lang="en-US" dirty="0">
              <a:solidFill>
                <a:schemeClr val="accent2"/>
              </a:solidFill>
            </a:endParaRPr>
          </a:p>
        </p:txBody>
      </p:sp>
      <p:sp>
        <p:nvSpPr>
          <p:cNvPr id="3" name="TextBox 2">
            <a:extLst>
              <a:ext uri="{FF2B5EF4-FFF2-40B4-BE49-F238E27FC236}">
                <a16:creationId xmlns:a16="http://schemas.microsoft.com/office/drawing/2014/main" id="{AC98A8CC-476C-4128-9929-27834731FF5D}"/>
              </a:ext>
            </a:extLst>
          </p:cNvPr>
          <p:cNvSpPr txBox="1"/>
          <p:nvPr/>
        </p:nvSpPr>
        <p:spPr>
          <a:xfrm>
            <a:off x="71535" y="1740753"/>
            <a:ext cx="3262432" cy="369332"/>
          </a:xfrm>
          <a:prstGeom prst="rect">
            <a:avLst/>
          </a:prstGeom>
          <a:noFill/>
        </p:spPr>
        <p:txBody>
          <a:bodyPr wrap="none" rtlCol="0">
            <a:spAutoFit/>
          </a:bodyPr>
          <a:lstStyle/>
          <a:p>
            <a:r>
              <a:rPr lang="en-US" sz="1800" u="sng" dirty="0"/>
              <a:t>United States Supreme Court:</a:t>
            </a:r>
          </a:p>
        </p:txBody>
      </p:sp>
      <p:grpSp>
        <p:nvGrpSpPr>
          <p:cNvPr id="5" name="Group 4">
            <a:extLst>
              <a:ext uri="{FF2B5EF4-FFF2-40B4-BE49-F238E27FC236}">
                <a16:creationId xmlns:a16="http://schemas.microsoft.com/office/drawing/2014/main" id="{546BC2A9-3D23-4E32-852D-EF55A64DA134}"/>
              </a:ext>
            </a:extLst>
          </p:cNvPr>
          <p:cNvGrpSpPr/>
          <p:nvPr/>
        </p:nvGrpSpPr>
        <p:grpSpPr>
          <a:xfrm>
            <a:off x="4724399" y="1793627"/>
            <a:ext cx="4572001" cy="1055122"/>
            <a:chOff x="4724399" y="1793627"/>
            <a:chExt cx="4572001" cy="1055122"/>
          </a:xfrm>
        </p:grpSpPr>
        <p:sp>
          <p:nvSpPr>
            <p:cNvPr id="4" name="Rectangle 3">
              <a:extLst>
                <a:ext uri="{FF2B5EF4-FFF2-40B4-BE49-F238E27FC236}">
                  <a16:creationId xmlns:a16="http://schemas.microsoft.com/office/drawing/2014/main" id="{A0C4F640-E761-4391-BA79-0F4E8B41439E}"/>
                </a:ext>
              </a:extLst>
            </p:cNvPr>
            <p:cNvSpPr/>
            <p:nvPr/>
          </p:nvSpPr>
          <p:spPr>
            <a:xfrm>
              <a:off x="4724400" y="2110085"/>
              <a:ext cx="4572000" cy="738664"/>
            </a:xfrm>
            <a:prstGeom prst="rect">
              <a:avLst/>
            </a:prstGeom>
          </p:spPr>
          <p:txBody>
            <a:bodyPr>
              <a:spAutoFit/>
            </a:bodyPr>
            <a:lstStyle/>
            <a:p>
              <a:pPr lvl="0">
                <a:spcBef>
                  <a:spcPts val="2400"/>
                </a:spcBef>
              </a:pPr>
              <a:r>
                <a:rPr lang="en-US" i="1" dirty="0">
                  <a:solidFill>
                    <a:schemeClr val="accent2"/>
                  </a:solidFill>
                </a:rPr>
                <a:t>Authors Guild v. Google, Inc.</a:t>
              </a:r>
              <a:br>
                <a:rPr lang="en-US" dirty="0">
                  <a:solidFill>
                    <a:schemeClr val="accent2"/>
                  </a:solidFill>
                </a:rPr>
              </a:br>
              <a:r>
                <a:rPr lang="en-US" dirty="0">
                  <a:solidFill>
                    <a:schemeClr val="accent2"/>
                  </a:solidFill>
                </a:rPr>
                <a:t>804 F.3d 202 (2015)</a:t>
              </a:r>
              <a:br>
                <a:rPr lang="en-US" dirty="0">
                  <a:solidFill>
                    <a:schemeClr val="accent2"/>
                  </a:solidFill>
                </a:rPr>
              </a:br>
              <a:endParaRPr lang="en-US" dirty="0">
                <a:solidFill>
                  <a:schemeClr val="accent2"/>
                </a:solidFill>
              </a:endParaRPr>
            </a:p>
          </p:txBody>
        </p:sp>
        <p:sp>
          <p:nvSpPr>
            <p:cNvPr id="8" name="TextBox 7">
              <a:extLst>
                <a:ext uri="{FF2B5EF4-FFF2-40B4-BE49-F238E27FC236}">
                  <a16:creationId xmlns:a16="http://schemas.microsoft.com/office/drawing/2014/main" id="{F0E10A4D-5A37-48B5-AEAA-B3CE876920C4}"/>
                </a:ext>
              </a:extLst>
            </p:cNvPr>
            <p:cNvSpPr txBox="1"/>
            <p:nvPr/>
          </p:nvSpPr>
          <p:spPr>
            <a:xfrm>
              <a:off x="4724399" y="1793627"/>
              <a:ext cx="3399453" cy="369332"/>
            </a:xfrm>
            <a:prstGeom prst="rect">
              <a:avLst/>
            </a:prstGeom>
            <a:noFill/>
          </p:spPr>
          <p:txBody>
            <a:bodyPr wrap="square" rtlCol="0">
              <a:spAutoFit/>
            </a:bodyPr>
            <a:lstStyle/>
            <a:p>
              <a:r>
                <a:rPr lang="en-US" sz="1800" u="sng" dirty="0">
                  <a:solidFill>
                    <a:schemeClr val="accent5">
                      <a:lumMod val="60000"/>
                      <a:lumOff val="40000"/>
                    </a:schemeClr>
                  </a:solidFill>
                </a:rPr>
                <a:t>2nd Circuit Court of Appeals:</a:t>
              </a:r>
            </a:p>
          </p:txBody>
        </p:sp>
      </p:grpSp>
      <p:grpSp>
        <p:nvGrpSpPr>
          <p:cNvPr id="16" name="Group 15">
            <a:extLst>
              <a:ext uri="{FF2B5EF4-FFF2-40B4-BE49-F238E27FC236}">
                <a16:creationId xmlns:a16="http://schemas.microsoft.com/office/drawing/2014/main" id="{BB091C7A-C8F3-40DF-8A30-27CF87A25A66}"/>
              </a:ext>
            </a:extLst>
          </p:cNvPr>
          <p:cNvGrpSpPr/>
          <p:nvPr/>
        </p:nvGrpSpPr>
        <p:grpSpPr>
          <a:xfrm>
            <a:off x="-99355" y="1315492"/>
            <a:ext cx="4876181" cy="3807308"/>
            <a:chOff x="-99355" y="1315492"/>
            <a:chExt cx="4876181" cy="3807308"/>
          </a:xfrm>
        </p:grpSpPr>
        <p:pic>
          <p:nvPicPr>
            <p:cNvPr id="18" name="Google Shape;152;p24">
              <a:extLst>
                <a:ext uri="{FF2B5EF4-FFF2-40B4-BE49-F238E27FC236}">
                  <a16:creationId xmlns:a16="http://schemas.microsoft.com/office/drawing/2014/main" id="{7A5F2098-2E29-4AE1-8657-6DD14F134BB6}"/>
                </a:ext>
              </a:extLst>
            </p:cNvPr>
            <p:cNvPicPr preferRelativeResize="0"/>
            <p:nvPr/>
          </p:nvPicPr>
          <p:blipFill>
            <a:blip r:embed="rId4">
              <a:alphaModFix/>
            </a:blip>
            <a:stretch>
              <a:fillRect/>
            </a:stretch>
          </p:blipFill>
          <p:spPr>
            <a:xfrm>
              <a:off x="-99355" y="1315492"/>
              <a:ext cx="4876181" cy="3807308"/>
            </a:xfrm>
            <a:prstGeom prst="rect">
              <a:avLst/>
            </a:prstGeom>
            <a:noFill/>
            <a:ln>
              <a:noFill/>
            </a:ln>
          </p:spPr>
        </p:pic>
        <p:sp>
          <p:nvSpPr>
            <p:cNvPr id="12" name="Oval 11">
              <a:extLst>
                <a:ext uri="{FF2B5EF4-FFF2-40B4-BE49-F238E27FC236}">
                  <a16:creationId xmlns:a16="http://schemas.microsoft.com/office/drawing/2014/main" id="{DF314001-0632-41D8-B921-43A35A2A1417}"/>
                </a:ext>
              </a:extLst>
            </p:cNvPr>
            <p:cNvSpPr/>
            <p:nvPr/>
          </p:nvSpPr>
          <p:spPr>
            <a:xfrm>
              <a:off x="3574196" y="2262532"/>
              <a:ext cx="727141" cy="811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97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ctrTitle"/>
          </p:nvPr>
        </p:nvSpPr>
        <p:spPr>
          <a:xfrm>
            <a:off x="5521010" y="1014875"/>
            <a:ext cx="28746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40" u="sng" dirty="0">
                <a:latin typeface="Verdana"/>
                <a:ea typeface="Verdana"/>
                <a:cs typeface="Verdana"/>
                <a:sym typeface="Verdana"/>
              </a:rPr>
              <a:t>Fair Use Factors</a:t>
            </a:r>
            <a:endParaRPr sz="2640" u="sng" dirty="0">
              <a:latin typeface="Verdana"/>
              <a:ea typeface="Verdana"/>
              <a:cs typeface="Verdana"/>
              <a:sym typeface="Verdana"/>
            </a:endParaRPr>
          </a:p>
        </p:txBody>
      </p:sp>
      <p:cxnSp>
        <p:nvCxnSpPr>
          <p:cNvPr id="290" name="Google Shape;290;p37"/>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sp>
        <p:nvSpPr>
          <p:cNvPr id="291" name="Google Shape;291;p37"/>
          <p:cNvSpPr txBox="1"/>
          <p:nvPr/>
        </p:nvSpPr>
        <p:spPr>
          <a:xfrm>
            <a:off x="5019975" y="1883275"/>
            <a:ext cx="3987000" cy="164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rabicPeriod"/>
            </a:pPr>
            <a:r>
              <a:rPr lang="en" dirty="0"/>
              <a:t>Purpose &amp; character of use </a:t>
            </a:r>
            <a:endParaRPr dirty="0"/>
          </a:p>
          <a:p>
            <a:pPr marL="457200" lvl="0" indent="-317500" algn="l" rtl="0">
              <a:spcBef>
                <a:spcPts val="1000"/>
              </a:spcBef>
              <a:spcAft>
                <a:spcPts val="0"/>
              </a:spcAft>
              <a:buSzPts val="1400"/>
              <a:buAutoNum type="arabicPeriod"/>
            </a:pPr>
            <a:r>
              <a:rPr lang="en" dirty="0"/>
              <a:t>Nature of the copyrighted work</a:t>
            </a:r>
            <a:endParaRPr dirty="0"/>
          </a:p>
          <a:p>
            <a:pPr marL="457200" lvl="0" indent="-317500" algn="l" rtl="0">
              <a:spcBef>
                <a:spcPts val="1000"/>
              </a:spcBef>
              <a:spcAft>
                <a:spcPts val="0"/>
              </a:spcAft>
              <a:buSzPts val="1400"/>
              <a:buAutoNum type="arabicPeriod"/>
            </a:pPr>
            <a:r>
              <a:rPr lang="en" dirty="0"/>
              <a:t>Amount of the work copied</a:t>
            </a:r>
            <a:endParaRPr dirty="0"/>
          </a:p>
          <a:p>
            <a:pPr marL="457200" lvl="0" indent="-317500" algn="l" rtl="0">
              <a:spcBef>
                <a:spcPts val="1000"/>
              </a:spcBef>
              <a:spcAft>
                <a:spcPts val="1000"/>
              </a:spcAft>
              <a:buSzPts val="1400"/>
              <a:buAutoNum type="arabicPeriod"/>
            </a:pPr>
            <a:r>
              <a:rPr lang="en" dirty="0"/>
              <a:t>Effect on the market/value of </a:t>
            </a:r>
            <a:br>
              <a:rPr lang="en" dirty="0"/>
            </a:br>
            <a:r>
              <a:rPr lang="en" dirty="0"/>
              <a:t>the protected work</a:t>
            </a:r>
            <a:endParaRPr dirty="0"/>
          </a:p>
        </p:txBody>
      </p:sp>
      <p:sp>
        <p:nvSpPr>
          <p:cNvPr id="292" name="Google Shape;292;p37"/>
          <p:cNvSpPr txBox="1"/>
          <p:nvPr/>
        </p:nvSpPr>
        <p:spPr>
          <a:xfrm>
            <a:off x="228750" y="1154300"/>
            <a:ext cx="4147500" cy="2724300"/>
          </a:xfrm>
          <a:prstGeom prst="rect">
            <a:avLst/>
          </a:prstGeom>
          <a:noFill/>
          <a:ln>
            <a:noFill/>
          </a:ln>
        </p:spPr>
        <p:txBody>
          <a:bodyPr spcFirstLastPara="1" wrap="square" lIns="91425" tIns="91425" rIns="91425" bIns="91425" anchor="t" anchorCtr="0">
            <a:spAutoFit/>
          </a:bodyPr>
          <a:lstStyle/>
          <a:p>
            <a:pPr marL="0" lvl="0" indent="0" algn="l" rtl="0">
              <a:spcBef>
                <a:spcPts val="2400"/>
              </a:spcBef>
              <a:spcAft>
                <a:spcPts val="0"/>
              </a:spcAft>
              <a:buNone/>
            </a:pPr>
            <a:r>
              <a:rPr lang="en" sz="1700" i="1" dirty="0">
                <a:solidFill>
                  <a:schemeClr val="accent2"/>
                </a:solidFill>
              </a:rPr>
              <a:t>Authors Guild v. Google, Inc.</a:t>
            </a:r>
            <a:br>
              <a:rPr lang="en" sz="1700" dirty="0">
                <a:solidFill>
                  <a:schemeClr val="accent2"/>
                </a:solidFill>
              </a:rPr>
            </a:br>
            <a:r>
              <a:rPr lang="en" sz="1700" dirty="0">
                <a:solidFill>
                  <a:schemeClr val="accent2"/>
                </a:solidFill>
              </a:rPr>
              <a:t>804 F.3d 202 (2d Cir. 2015)</a:t>
            </a:r>
            <a:br>
              <a:rPr lang="en" dirty="0">
                <a:solidFill>
                  <a:schemeClr val="accent2"/>
                </a:solidFill>
              </a:rPr>
            </a:br>
            <a:endParaRPr dirty="0">
              <a:solidFill>
                <a:schemeClr val="accent2"/>
              </a:solidFill>
            </a:endParaRPr>
          </a:p>
          <a:p>
            <a:pPr marL="457200" lvl="0" indent="0" algn="l" rtl="0">
              <a:spcBef>
                <a:spcPts val="600"/>
              </a:spcBef>
              <a:spcAft>
                <a:spcPts val="0"/>
              </a:spcAft>
              <a:buNone/>
            </a:pPr>
            <a:r>
              <a:rPr lang="en" dirty="0">
                <a:solidFill>
                  <a:schemeClr val="dk1"/>
                </a:solidFill>
              </a:rPr>
              <a:t>“</a:t>
            </a:r>
            <a:r>
              <a:rPr lang="en" dirty="0">
                <a:solidFill>
                  <a:schemeClr val="accent2"/>
                </a:solidFill>
              </a:rPr>
              <a:t>We have no difficulty concluding that Google's making of a digital copy of Plaintiffs' books for the purpose of enabling a search for identification of books containing a term of interest to the searcher involves a highly transformative purpose, in the sense intended by </a:t>
            </a:r>
            <a:r>
              <a:rPr lang="en" i="1" dirty="0">
                <a:solidFill>
                  <a:schemeClr val="accent2"/>
                </a:solidFill>
              </a:rPr>
              <a:t>Campbell.</a:t>
            </a:r>
            <a:r>
              <a:rPr lang="en" dirty="0">
                <a:solidFill>
                  <a:schemeClr val="accent2"/>
                </a:solidFill>
              </a:rPr>
              <a:t>”</a:t>
            </a:r>
            <a:endParaRPr sz="1700" dirty="0">
              <a:solidFill>
                <a:schemeClr val="accent2"/>
              </a:solidFill>
            </a:endParaRPr>
          </a:p>
          <a:p>
            <a:pPr marL="457200" lvl="0" indent="0" algn="l" rtl="0">
              <a:spcBef>
                <a:spcPts val="0"/>
              </a:spcBef>
              <a:spcAft>
                <a:spcPts val="0"/>
              </a:spcAft>
              <a:buNone/>
            </a:pPr>
            <a:endParaRPr dirty="0">
              <a:solidFill>
                <a:schemeClr val="accent2"/>
              </a:solidFill>
            </a:endParaRPr>
          </a:p>
        </p:txBody>
      </p:sp>
      <p:pic>
        <p:nvPicPr>
          <p:cNvPr id="293" name="Google Shape;293;p37"/>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94" name="Google Shape;294;p37"/>
          <p:cNvSpPr/>
          <p:nvPr/>
        </p:nvSpPr>
        <p:spPr>
          <a:xfrm>
            <a:off x="5576450" y="2645800"/>
            <a:ext cx="2343000" cy="234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5" name="Google Shape;295;p37"/>
          <p:cNvSpPr/>
          <p:nvPr/>
        </p:nvSpPr>
        <p:spPr>
          <a:xfrm>
            <a:off x="5576450" y="2253500"/>
            <a:ext cx="2568600" cy="272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6" name="Google Shape;296;p37"/>
          <p:cNvSpPr/>
          <p:nvPr/>
        </p:nvSpPr>
        <p:spPr>
          <a:xfrm>
            <a:off x="4794858" y="2032250"/>
            <a:ext cx="363000" cy="493225"/>
          </a:xfrm>
          <a:custGeom>
            <a:avLst/>
            <a:gdLst/>
            <a:ahLst/>
            <a:cxnLst/>
            <a:rect l="l" t="t" r="r" b="b"/>
            <a:pathLst>
              <a:path w="14520" h="19729" extrusionOk="0">
                <a:moveTo>
                  <a:pt x="13312" y="0"/>
                </a:moveTo>
                <a:cubicBezTo>
                  <a:pt x="11098" y="1879"/>
                  <a:pt x="-176" y="7986"/>
                  <a:pt x="25" y="11274"/>
                </a:cubicBezTo>
                <a:cubicBezTo>
                  <a:pt x="226" y="14562"/>
                  <a:pt x="12104" y="18320"/>
                  <a:pt x="14520" y="19729"/>
                </a:cubicBezTo>
              </a:path>
            </a:pathLst>
          </a:custGeom>
          <a:noFill/>
          <a:ln w="38100" cap="flat" cmpd="sng">
            <a:solidFill>
              <a:schemeClr val="accent1"/>
            </a:solidFill>
            <a:prstDash val="solid"/>
            <a:round/>
            <a:headEnd type="none" w="med" len="med"/>
            <a:tailEnd type="none" w="med" len="med"/>
          </a:ln>
        </p:spPr>
      </p:sp>
      <p:sp>
        <p:nvSpPr>
          <p:cNvPr id="297" name="Google Shape;297;p37"/>
          <p:cNvSpPr/>
          <p:nvPr/>
        </p:nvSpPr>
        <p:spPr>
          <a:xfrm>
            <a:off x="4794858" y="2778988"/>
            <a:ext cx="363000" cy="493225"/>
          </a:xfrm>
          <a:custGeom>
            <a:avLst/>
            <a:gdLst/>
            <a:ahLst/>
            <a:cxnLst/>
            <a:rect l="l" t="t" r="r" b="b"/>
            <a:pathLst>
              <a:path w="14520" h="19729" extrusionOk="0">
                <a:moveTo>
                  <a:pt x="13312" y="0"/>
                </a:moveTo>
                <a:cubicBezTo>
                  <a:pt x="11098" y="1879"/>
                  <a:pt x="-176" y="7986"/>
                  <a:pt x="25" y="11274"/>
                </a:cubicBezTo>
                <a:cubicBezTo>
                  <a:pt x="226" y="14562"/>
                  <a:pt x="12104" y="18320"/>
                  <a:pt x="14520" y="19729"/>
                </a:cubicBezTo>
              </a:path>
            </a:pathLst>
          </a:custGeom>
          <a:noFill/>
          <a:ln w="38100" cap="flat" cmpd="sng">
            <a:solidFill>
              <a:schemeClr val="accent1"/>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36"/>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283" name="Google Shape;283;p36"/>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284" name="Google Shape;284;p36"/>
          <p:cNvSpPr txBox="1"/>
          <p:nvPr/>
        </p:nvSpPr>
        <p:spPr>
          <a:xfrm>
            <a:off x="150" y="960050"/>
            <a:ext cx="9047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dk1"/>
                </a:solidFill>
              </a:rPr>
              <a:t>Input Copying, Fair Use, and Transformative Use</a:t>
            </a:r>
            <a:endParaRPr sz="3200">
              <a:solidFill>
                <a:schemeClr val="dk1"/>
              </a:solidFill>
            </a:endParaRPr>
          </a:p>
        </p:txBody>
      </p:sp>
      <p:sp>
        <p:nvSpPr>
          <p:cNvPr id="2" name="Rectangle 1">
            <a:extLst>
              <a:ext uri="{FF2B5EF4-FFF2-40B4-BE49-F238E27FC236}">
                <a16:creationId xmlns:a16="http://schemas.microsoft.com/office/drawing/2014/main" id="{58C8F2C1-3057-4099-98AC-C88DD5875A18}"/>
              </a:ext>
            </a:extLst>
          </p:cNvPr>
          <p:cNvSpPr/>
          <p:nvPr/>
        </p:nvSpPr>
        <p:spPr>
          <a:xfrm>
            <a:off x="71535" y="2048530"/>
            <a:ext cx="3561183" cy="2123658"/>
          </a:xfrm>
          <a:prstGeom prst="rect">
            <a:avLst/>
          </a:prstGeom>
        </p:spPr>
        <p:txBody>
          <a:bodyPr wrap="square">
            <a:spAutoFit/>
          </a:bodyPr>
          <a:lstStyle/>
          <a:p>
            <a:pPr lvl="0">
              <a:spcBef>
                <a:spcPts val="2400"/>
              </a:spcBef>
            </a:pPr>
            <a:r>
              <a:rPr lang="en-US" i="1" dirty="0">
                <a:solidFill>
                  <a:schemeClr val="accent2"/>
                </a:solidFill>
              </a:rPr>
              <a:t>Campbell v. Acuff-Rose Music</a:t>
            </a:r>
            <a:br>
              <a:rPr lang="en-US" i="1" dirty="0">
                <a:solidFill>
                  <a:schemeClr val="accent2"/>
                </a:solidFill>
              </a:rPr>
            </a:br>
            <a:r>
              <a:rPr lang="en-US" dirty="0">
                <a:solidFill>
                  <a:schemeClr val="accent2"/>
                </a:solidFill>
              </a:rPr>
              <a:t>510 U.S. 569 (1994)</a:t>
            </a:r>
          </a:p>
          <a:p>
            <a:pPr lvl="0">
              <a:spcBef>
                <a:spcPts val="2400"/>
              </a:spcBef>
            </a:pPr>
            <a:r>
              <a:rPr lang="en-US" i="1" dirty="0">
                <a:solidFill>
                  <a:schemeClr val="accent2"/>
                </a:solidFill>
              </a:rPr>
              <a:t>Google LLC v. Oracle America, Inc.</a:t>
            </a:r>
            <a:br>
              <a:rPr lang="en-US" i="1" dirty="0">
                <a:solidFill>
                  <a:schemeClr val="accent2"/>
                </a:solidFill>
              </a:rPr>
            </a:br>
            <a:r>
              <a:rPr lang="en-US" dirty="0">
                <a:solidFill>
                  <a:schemeClr val="accent2"/>
                </a:solidFill>
              </a:rPr>
              <a:t>141 S. Ct. 1183 (2021)</a:t>
            </a:r>
            <a:br>
              <a:rPr lang="en-US" dirty="0">
                <a:solidFill>
                  <a:schemeClr val="accent2"/>
                </a:solidFill>
              </a:rPr>
            </a:br>
            <a:br>
              <a:rPr lang="en-US" dirty="0">
                <a:solidFill>
                  <a:schemeClr val="accent2"/>
                </a:solidFill>
              </a:rPr>
            </a:br>
            <a:r>
              <a:rPr lang="en-US" i="1" dirty="0">
                <a:solidFill>
                  <a:schemeClr val="accent2"/>
                </a:solidFill>
              </a:rPr>
              <a:t>Andy Warhol Foundation v. Goldsmith </a:t>
            </a:r>
            <a:br>
              <a:rPr lang="en-US" dirty="0">
                <a:solidFill>
                  <a:schemeClr val="accent2"/>
                </a:solidFill>
              </a:rPr>
            </a:br>
            <a:r>
              <a:rPr lang="en-US" dirty="0">
                <a:solidFill>
                  <a:schemeClr val="accent2"/>
                </a:solidFill>
              </a:rPr>
              <a:t>143 S. Ct. 1258 (2023)</a:t>
            </a:r>
            <a:br>
              <a:rPr lang="en-US" dirty="0">
                <a:solidFill>
                  <a:schemeClr val="accent2"/>
                </a:solidFill>
              </a:rPr>
            </a:br>
            <a:endParaRPr lang="en-US" dirty="0">
              <a:solidFill>
                <a:schemeClr val="accent2"/>
              </a:solidFill>
            </a:endParaRPr>
          </a:p>
        </p:txBody>
      </p:sp>
      <p:sp>
        <p:nvSpPr>
          <p:cNvPr id="3" name="TextBox 2">
            <a:extLst>
              <a:ext uri="{FF2B5EF4-FFF2-40B4-BE49-F238E27FC236}">
                <a16:creationId xmlns:a16="http://schemas.microsoft.com/office/drawing/2014/main" id="{AC98A8CC-476C-4128-9929-27834731FF5D}"/>
              </a:ext>
            </a:extLst>
          </p:cNvPr>
          <p:cNvSpPr txBox="1"/>
          <p:nvPr/>
        </p:nvSpPr>
        <p:spPr>
          <a:xfrm>
            <a:off x="71535" y="1740753"/>
            <a:ext cx="3262432" cy="369332"/>
          </a:xfrm>
          <a:prstGeom prst="rect">
            <a:avLst/>
          </a:prstGeom>
          <a:noFill/>
        </p:spPr>
        <p:txBody>
          <a:bodyPr wrap="none" rtlCol="0">
            <a:spAutoFit/>
          </a:bodyPr>
          <a:lstStyle/>
          <a:p>
            <a:r>
              <a:rPr lang="en-US" sz="1800" u="sng" dirty="0"/>
              <a:t>United States Supreme Court:</a:t>
            </a:r>
          </a:p>
        </p:txBody>
      </p:sp>
      <p:grpSp>
        <p:nvGrpSpPr>
          <p:cNvPr id="5" name="Group 4">
            <a:extLst>
              <a:ext uri="{FF2B5EF4-FFF2-40B4-BE49-F238E27FC236}">
                <a16:creationId xmlns:a16="http://schemas.microsoft.com/office/drawing/2014/main" id="{546BC2A9-3D23-4E32-852D-EF55A64DA134}"/>
              </a:ext>
            </a:extLst>
          </p:cNvPr>
          <p:cNvGrpSpPr/>
          <p:nvPr/>
        </p:nvGrpSpPr>
        <p:grpSpPr>
          <a:xfrm>
            <a:off x="4724399" y="1793627"/>
            <a:ext cx="4572001" cy="1055122"/>
            <a:chOff x="4724399" y="1793627"/>
            <a:chExt cx="4572001" cy="1055122"/>
          </a:xfrm>
        </p:grpSpPr>
        <p:sp>
          <p:nvSpPr>
            <p:cNvPr id="4" name="Rectangle 3">
              <a:extLst>
                <a:ext uri="{FF2B5EF4-FFF2-40B4-BE49-F238E27FC236}">
                  <a16:creationId xmlns:a16="http://schemas.microsoft.com/office/drawing/2014/main" id="{A0C4F640-E761-4391-BA79-0F4E8B41439E}"/>
                </a:ext>
              </a:extLst>
            </p:cNvPr>
            <p:cNvSpPr/>
            <p:nvPr/>
          </p:nvSpPr>
          <p:spPr>
            <a:xfrm>
              <a:off x="4724400" y="2110085"/>
              <a:ext cx="4572000" cy="738664"/>
            </a:xfrm>
            <a:prstGeom prst="rect">
              <a:avLst/>
            </a:prstGeom>
          </p:spPr>
          <p:txBody>
            <a:bodyPr>
              <a:spAutoFit/>
            </a:bodyPr>
            <a:lstStyle/>
            <a:p>
              <a:pPr lvl="0">
                <a:spcBef>
                  <a:spcPts val="2400"/>
                </a:spcBef>
              </a:pPr>
              <a:r>
                <a:rPr lang="en-US" i="1" dirty="0">
                  <a:solidFill>
                    <a:schemeClr val="accent2"/>
                  </a:solidFill>
                </a:rPr>
                <a:t>Authors Guild v. Google, Inc.</a:t>
              </a:r>
              <a:br>
                <a:rPr lang="en-US" dirty="0">
                  <a:solidFill>
                    <a:schemeClr val="accent2"/>
                  </a:solidFill>
                </a:rPr>
              </a:br>
              <a:r>
                <a:rPr lang="en-US" dirty="0">
                  <a:solidFill>
                    <a:schemeClr val="accent2"/>
                  </a:solidFill>
                </a:rPr>
                <a:t>804 F.3d 202 (2015)</a:t>
              </a:r>
              <a:br>
                <a:rPr lang="en-US" dirty="0">
                  <a:solidFill>
                    <a:schemeClr val="accent2"/>
                  </a:solidFill>
                </a:rPr>
              </a:br>
              <a:endParaRPr lang="en-US" dirty="0">
                <a:solidFill>
                  <a:schemeClr val="accent2"/>
                </a:solidFill>
              </a:endParaRPr>
            </a:p>
          </p:txBody>
        </p:sp>
        <p:sp>
          <p:nvSpPr>
            <p:cNvPr id="8" name="TextBox 7">
              <a:extLst>
                <a:ext uri="{FF2B5EF4-FFF2-40B4-BE49-F238E27FC236}">
                  <a16:creationId xmlns:a16="http://schemas.microsoft.com/office/drawing/2014/main" id="{F0E10A4D-5A37-48B5-AEAA-B3CE876920C4}"/>
                </a:ext>
              </a:extLst>
            </p:cNvPr>
            <p:cNvSpPr txBox="1"/>
            <p:nvPr/>
          </p:nvSpPr>
          <p:spPr>
            <a:xfrm>
              <a:off x="4724399" y="1793627"/>
              <a:ext cx="3399453" cy="369332"/>
            </a:xfrm>
            <a:prstGeom prst="rect">
              <a:avLst/>
            </a:prstGeom>
            <a:noFill/>
          </p:spPr>
          <p:txBody>
            <a:bodyPr wrap="square" rtlCol="0">
              <a:spAutoFit/>
            </a:bodyPr>
            <a:lstStyle/>
            <a:p>
              <a:r>
                <a:rPr lang="en-US" sz="1800" u="sng" dirty="0">
                  <a:solidFill>
                    <a:schemeClr val="accent5">
                      <a:lumMod val="60000"/>
                      <a:lumOff val="40000"/>
                    </a:schemeClr>
                  </a:solidFill>
                </a:rPr>
                <a:t>2nd Circuit Court of Appeals:</a:t>
              </a:r>
            </a:p>
          </p:txBody>
        </p:sp>
      </p:grpSp>
      <p:grpSp>
        <p:nvGrpSpPr>
          <p:cNvPr id="7" name="Group 6">
            <a:extLst>
              <a:ext uri="{FF2B5EF4-FFF2-40B4-BE49-F238E27FC236}">
                <a16:creationId xmlns:a16="http://schemas.microsoft.com/office/drawing/2014/main" id="{76060412-13A1-4B2D-9F46-D609452F718B}"/>
              </a:ext>
            </a:extLst>
          </p:cNvPr>
          <p:cNvGrpSpPr/>
          <p:nvPr/>
        </p:nvGrpSpPr>
        <p:grpSpPr>
          <a:xfrm>
            <a:off x="4724400" y="2925693"/>
            <a:ext cx="3320140" cy="1461938"/>
            <a:chOff x="4677746" y="2925693"/>
            <a:chExt cx="3320140" cy="1461938"/>
          </a:xfrm>
        </p:grpSpPr>
        <p:sp>
          <p:nvSpPr>
            <p:cNvPr id="10" name="TextBox 9">
              <a:extLst>
                <a:ext uri="{FF2B5EF4-FFF2-40B4-BE49-F238E27FC236}">
                  <a16:creationId xmlns:a16="http://schemas.microsoft.com/office/drawing/2014/main" id="{0CF5A444-7683-4D75-A3B4-B5444AE94D1A}"/>
                </a:ext>
              </a:extLst>
            </p:cNvPr>
            <p:cNvSpPr txBox="1"/>
            <p:nvPr/>
          </p:nvSpPr>
          <p:spPr>
            <a:xfrm>
              <a:off x="4677746" y="2925693"/>
              <a:ext cx="3070071" cy="369332"/>
            </a:xfrm>
            <a:prstGeom prst="rect">
              <a:avLst/>
            </a:prstGeom>
            <a:noFill/>
          </p:spPr>
          <p:txBody>
            <a:bodyPr wrap="none" rtlCol="0">
              <a:spAutoFit/>
            </a:bodyPr>
            <a:lstStyle/>
            <a:p>
              <a:r>
                <a:rPr lang="en-US" sz="1800" u="sng" dirty="0">
                  <a:solidFill>
                    <a:srgbClr val="05A39F"/>
                  </a:solidFill>
                </a:rPr>
                <a:t>9th Circuit Court of Appeals:</a:t>
              </a:r>
            </a:p>
          </p:txBody>
        </p:sp>
        <p:sp>
          <p:nvSpPr>
            <p:cNvPr id="6" name="TextBox 5">
              <a:extLst>
                <a:ext uri="{FF2B5EF4-FFF2-40B4-BE49-F238E27FC236}">
                  <a16:creationId xmlns:a16="http://schemas.microsoft.com/office/drawing/2014/main" id="{CFE296D5-DE63-4CEE-97EC-587933E86E1E}"/>
                </a:ext>
              </a:extLst>
            </p:cNvPr>
            <p:cNvSpPr txBox="1"/>
            <p:nvPr/>
          </p:nvSpPr>
          <p:spPr>
            <a:xfrm>
              <a:off x="4677746" y="3218080"/>
              <a:ext cx="3320140" cy="1169551"/>
            </a:xfrm>
            <a:prstGeom prst="rect">
              <a:avLst/>
            </a:prstGeom>
            <a:noFill/>
          </p:spPr>
          <p:txBody>
            <a:bodyPr wrap="none" rtlCol="0">
              <a:spAutoFit/>
            </a:bodyPr>
            <a:lstStyle/>
            <a:p>
              <a:r>
                <a:rPr lang="pt-BR" i="1" dirty="0"/>
                <a:t>Sega Enterprises, Ltd. v. Accolade, Inc</a:t>
              </a:r>
              <a:r>
                <a:rPr lang="pt-BR" dirty="0"/>
                <a:t>.</a:t>
              </a:r>
            </a:p>
            <a:p>
              <a:r>
                <a:rPr lang="pt-BR" dirty="0"/>
                <a:t>977 F.2d 1510</a:t>
              </a:r>
              <a:br>
                <a:rPr lang="pt-BR" dirty="0"/>
              </a:br>
              <a:br>
                <a:rPr lang="pt-BR" dirty="0"/>
              </a:br>
              <a:r>
                <a:rPr lang="en-US" i="1" dirty="0"/>
                <a:t>Perfect 10, Inc. v. Google, Inc.</a:t>
              </a:r>
            </a:p>
            <a:p>
              <a:r>
                <a:rPr lang="en-US" dirty="0"/>
                <a:t>508 F.3d 1146 (2007)</a:t>
              </a:r>
            </a:p>
          </p:txBody>
        </p:sp>
      </p:grpSp>
      <p:grpSp>
        <p:nvGrpSpPr>
          <p:cNvPr id="11" name="Group 10">
            <a:extLst>
              <a:ext uri="{FF2B5EF4-FFF2-40B4-BE49-F238E27FC236}">
                <a16:creationId xmlns:a16="http://schemas.microsoft.com/office/drawing/2014/main" id="{16AF43EB-4A03-4FC0-8760-A064F57F03BD}"/>
              </a:ext>
            </a:extLst>
          </p:cNvPr>
          <p:cNvGrpSpPr/>
          <p:nvPr/>
        </p:nvGrpSpPr>
        <p:grpSpPr>
          <a:xfrm>
            <a:off x="-99355" y="1315492"/>
            <a:ext cx="4876181" cy="3807308"/>
            <a:chOff x="-99355" y="1315492"/>
            <a:chExt cx="4876181" cy="3807308"/>
          </a:xfrm>
        </p:grpSpPr>
        <p:pic>
          <p:nvPicPr>
            <p:cNvPr id="14" name="Google Shape;152;p24">
              <a:extLst>
                <a:ext uri="{FF2B5EF4-FFF2-40B4-BE49-F238E27FC236}">
                  <a16:creationId xmlns:a16="http://schemas.microsoft.com/office/drawing/2014/main" id="{21720EF5-C49C-427B-98E3-09B78E4E023A}"/>
                </a:ext>
              </a:extLst>
            </p:cNvPr>
            <p:cNvPicPr preferRelativeResize="0"/>
            <p:nvPr/>
          </p:nvPicPr>
          <p:blipFill>
            <a:blip r:embed="rId4">
              <a:alphaModFix/>
            </a:blip>
            <a:stretch>
              <a:fillRect/>
            </a:stretch>
          </p:blipFill>
          <p:spPr>
            <a:xfrm>
              <a:off x="-99355" y="1315492"/>
              <a:ext cx="4876181" cy="3807308"/>
            </a:xfrm>
            <a:prstGeom prst="rect">
              <a:avLst/>
            </a:prstGeom>
            <a:noFill/>
            <a:ln>
              <a:noFill/>
            </a:ln>
          </p:spPr>
        </p:pic>
        <p:sp>
          <p:nvSpPr>
            <p:cNvPr id="9" name="Oval 8">
              <a:extLst>
                <a:ext uri="{FF2B5EF4-FFF2-40B4-BE49-F238E27FC236}">
                  <a16:creationId xmlns:a16="http://schemas.microsoft.com/office/drawing/2014/main" id="{F3533EFE-CD47-450F-9C5D-F56DF336FA80}"/>
                </a:ext>
              </a:extLst>
            </p:cNvPr>
            <p:cNvSpPr/>
            <p:nvPr/>
          </p:nvSpPr>
          <p:spPr>
            <a:xfrm>
              <a:off x="71534" y="1944927"/>
              <a:ext cx="570586" cy="1996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7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Google Shape;315;p39"/>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317" name="Google Shape;317;p39"/>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319" name="Google Shape;319;p39"/>
          <p:cNvSpPr/>
          <p:nvPr/>
        </p:nvSpPr>
        <p:spPr>
          <a:xfrm>
            <a:off x="6632800" y="1731125"/>
            <a:ext cx="2255100" cy="332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C5591546-78EA-41FB-B2D6-253250A11753}"/>
              </a:ext>
            </a:extLst>
          </p:cNvPr>
          <p:cNvSpPr/>
          <p:nvPr/>
        </p:nvSpPr>
        <p:spPr>
          <a:xfrm>
            <a:off x="256100" y="1146349"/>
            <a:ext cx="4572000" cy="3754874"/>
          </a:xfrm>
          <a:prstGeom prst="rect">
            <a:avLst/>
          </a:prstGeom>
        </p:spPr>
        <p:txBody>
          <a:bodyPr>
            <a:spAutoFit/>
          </a:bodyPr>
          <a:lstStyle/>
          <a:p>
            <a:r>
              <a:rPr lang="pt-BR" i="1" dirty="0"/>
              <a:t>Sega Enterprises, Ltd. v. Accolade, Inc</a:t>
            </a:r>
            <a:r>
              <a:rPr lang="pt-BR" dirty="0"/>
              <a:t>.</a:t>
            </a:r>
          </a:p>
          <a:p>
            <a:r>
              <a:rPr lang="pt-BR" dirty="0"/>
              <a:t>977 F.2d 1510</a:t>
            </a:r>
            <a:br>
              <a:rPr lang="pt-BR" dirty="0"/>
            </a:br>
            <a:endParaRPr lang="pt-BR" dirty="0"/>
          </a:p>
          <a:p>
            <a:r>
              <a:rPr lang="pt-BR" dirty="0"/>
              <a:t>  “Intermediate copying” of Sega Genesis video game system’s code for the purpose of making games playable on the Sega Genesis system was fair use.</a:t>
            </a:r>
          </a:p>
          <a:p>
            <a:endParaRPr lang="pt-BR" dirty="0"/>
          </a:p>
          <a:p>
            <a:br>
              <a:rPr lang="pt-BR" dirty="0"/>
            </a:br>
            <a:r>
              <a:rPr lang="en-US" i="1" dirty="0"/>
              <a:t>Perfect 10, Inc. v. Google, Inc.</a:t>
            </a:r>
          </a:p>
          <a:p>
            <a:r>
              <a:rPr lang="en-US" dirty="0"/>
              <a:t>508 F.3d 1146 (2007)</a:t>
            </a:r>
          </a:p>
          <a:p>
            <a:endParaRPr lang="en-US" dirty="0"/>
          </a:p>
          <a:p>
            <a:r>
              <a:rPr lang="en-US" dirty="0"/>
              <a:t>Display as thumbnail images of copyright-holder’s photographs in response to user search inquiries was fair use because Google put the images to a use that was fundamentally different than what the owner had intended, and Google’s use provided a significant benefit to the public</a:t>
            </a:r>
          </a:p>
        </p:txBody>
      </p:sp>
      <p:sp>
        <p:nvSpPr>
          <p:cNvPr id="8" name="Google Shape;302;p38">
            <a:extLst>
              <a:ext uri="{FF2B5EF4-FFF2-40B4-BE49-F238E27FC236}">
                <a16:creationId xmlns:a16="http://schemas.microsoft.com/office/drawing/2014/main" id="{7C583AF1-5B5D-444C-9147-266298559D09}"/>
              </a:ext>
            </a:extLst>
          </p:cNvPr>
          <p:cNvSpPr txBox="1">
            <a:spLocks noGrp="1"/>
          </p:cNvSpPr>
          <p:nvPr>
            <p:ph type="ctrTitle"/>
          </p:nvPr>
        </p:nvSpPr>
        <p:spPr>
          <a:xfrm>
            <a:off x="5696575" y="1078835"/>
            <a:ext cx="28746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40" u="sng" dirty="0">
                <a:latin typeface="Verdana"/>
                <a:ea typeface="Verdana"/>
                <a:cs typeface="Verdana"/>
                <a:sym typeface="Verdana"/>
              </a:rPr>
              <a:t>Fair Use Factors</a:t>
            </a:r>
            <a:endParaRPr sz="2640" u="sng" dirty="0">
              <a:latin typeface="Verdana"/>
              <a:ea typeface="Verdana"/>
              <a:cs typeface="Verdana"/>
              <a:sym typeface="Verdana"/>
            </a:endParaRPr>
          </a:p>
        </p:txBody>
      </p:sp>
      <p:sp>
        <p:nvSpPr>
          <p:cNvPr id="9" name="Google Shape;304;p38">
            <a:extLst>
              <a:ext uri="{FF2B5EF4-FFF2-40B4-BE49-F238E27FC236}">
                <a16:creationId xmlns:a16="http://schemas.microsoft.com/office/drawing/2014/main" id="{8F0BDECA-A297-463B-8C74-6BE1837792F4}"/>
              </a:ext>
            </a:extLst>
          </p:cNvPr>
          <p:cNvSpPr txBox="1"/>
          <p:nvPr/>
        </p:nvSpPr>
        <p:spPr>
          <a:xfrm>
            <a:off x="5140375" y="2080777"/>
            <a:ext cx="3987000" cy="164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rabicPeriod"/>
            </a:pPr>
            <a:r>
              <a:rPr lang="en" dirty="0"/>
              <a:t>Purpose &amp; character of use </a:t>
            </a:r>
            <a:endParaRPr dirty="0"/>
          </a:p>
          <a:p>
            <a:pPr marL="457200" lvl="0" indent="-317500" algn="l" rtl="0">
              <a:spcBef>
                <a:spcPts val="1000"/>
              </a:spcBef>
              <a:spcAft>
                <a:spcPts val="0"/>
              </a:spcAft>
              <a:buSzPts val="1400"/>
              <a:buAutoNum type="arabicPeriod"/>
            </a:pPr>
            <a:r>
              <a:rPr lang="en" dirty="0"/>
              <a:t>Nature of the copyrighted work</a:t>
            </a:r>
            <a:endParaRPr dirty="0"/>
          </a:p>
          <a:p>
            <a:pPr marL="457200" lvl="0" indent="-317500" algn="l" rtl="0">
              <a:spcBef>
                <a:spcPts val="1000"/>
              </a:spcBef>
              <a:spcAft>
                <a:spcPts val="0"/>
              </a:spcAft>
              <a:buSzPts val="1400"/>
              <a:buAutoNum type="arabicPeriod"/>
            </a:pPr>
            <a:r>
              <a:rPr lang="en" dirty="0"/>
              <a:t>Amount of the work copied</a:t>
            </a:r>
            <a:endParaRPr dirty="0"/>
          </a:p>
          <a:p>
            <a:pPr marL="457200" lvl="0" indent="-317500" algn="l" rtl="0">
              <a:spcBef>
                <a:spcPts val="1000"/>
              </a:spcBef>
              <a:spcAft>
                <a:spcPts val="1000"/>
              </a:spcAft>
              <a:buSzPts val="1400"/>
              <a:buAutoNum type="arabicPeriod"/>
            </a:pPr>
            <a:r>
              <a:rPr lang="en" dirty="0"/>
              <a:t>Effect on the market/value of </a:t>
            </a:r>
            <a:br>
              <a:rPr lang="en" dirty="0"/>
            </a:br>
            <a:r>
              <a:rPr lang="en" dirty="0"/>
              <a:t>the protected work</a:t>
            </a:r>
            <a:endParaRPr dirty="0"/>
          </a:p>
        </p:txBody>
      </p:sp>
    </p:spTree>
    <p:extLst>
      <p:ext uri="{BB962C8B-B14F-4D97-AF65-F5344CB8AC3E}">
        <p14:creationId xmlns:p14="http://schemas.microsoft.com/office/powerpoint/2010/main" val="171734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Google Shape;315;p39"/>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317" name="Google Shape;317;p39"/>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319" name="Google Shape;319;p39"/>
          <p:cNvSpPr/>
          <p:nvPr/>
        </p:nvSpPr>
        <p:spPr>
          <a:xfrm>
            <a:off x="6632800" y="1731125"/>
            <a:ext cx="2255100" cy="332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Title 3">
            <a:extLst>
              <a:ext uri="{FF2B5EF4-FFF2-40B4-BE49-F238E27FC236}">
                <a16:creationId xmlns:a16="http://schemas.microsoft.com/office/drawing/2014/main" id="{9421B0B0-7C3B-4C76-95C4-2BE1D77573D7}"/>
              </a:ext>
            </a:extLst>
          </p:cNvPr>
          <p:cNvSpPr>
            <a:spLocks noGrp="1"/>
          </p:cNvSpPr>
          <p:nvPr>
            <p:ph type="ctrTitle"/>
          </p:nvPr>
        </p:nvSpPr>
        <p:spPr>
          <a:xfrm>
            <a:off x="311708" y="744575"/>
            <a:ext cx="8520600" cy="1265200"/>
          </a:xfrm>
        </p:spPr>
        <p:txBody>
          <a:bodyPr/>
          <a:lstStyle/>
          <a:p>
            <a:r>
              <a:rPr lang="en-US" dirty="0"/>
              <a:t>AI Arguments</a:t>
            </a:r>
          </a:p>
        </p:txBody>
      </p:sp>
      <p:sp>
        <p:nvSpPr>
          <p:cNvPr id="5" name="TextBox 4">
            <a:extLst>
              <a:ext uri="{FF2B5EF4-FFF2-40B4-BE49-F238E27FC236}">
                <a16:creationId xmlns:a16="http://schemas.microsoft.com/office/drawing/2014/main" id="{A0014F49-2412-46FD-A7DD-A014C0405830}"/>
              </a:ext>
            </a:extLst>
          </p:cNvPr>
          <p:cNvSpPr txBox="1"/>
          <p:nvPr/>
        </p:nvSpPr>
        <p:spPr>
          <a:xfrm>
            <a:off x="311708" y="2238375"/>
            <a:ext cx="6946342" cy="1938992"/>
          </a:xfrm>
          <a:prstGeom prst="rect">
            <a:avLst/>
          </a:prstGeom>
          <a:noFill/>
        </p:spPr>
        <p:txBody>
          <a:bodyPr wrap="square" rtlCol="0">
            <a:spAutoFit/>
          </a:bodyPr>
          <a:lstStyle/>
          <a:p>
            <a:r>
              <a:rPr lang="en-US" sz="2400" dirty="0"/>
              <a:t>- No copy “in a fixed medium”</a:t>
            </a:r>
          </a:p>
          <a:p>
            <a:br>
              <a:rPr lang="en-US" sz="2400" dirty="0"/>
            </a:br>
            <a:r>
              <a:rPr lang="en-US" sz="2400" dirty="0"/>
              <a:t>- Copying for “internal use only” isn’t protected</a:t>
            </a:r>
            <a:br>
              <a:rPr lang="en-US" sz="2400" dirty="0"/>
            </a:br>
            <a:br>
              <a:rPr lang="en-US" sz="2400" dirty="0"/>
            </a:br>
            <a:r>
              <a:rPr lang="en-US" sz="2400" dirty="0"/>
              <a:t>- Fair Use (because it’s Transformative)</a:t>
            </a:r>
          </a:p>
        </p:txBody>
      </p:sp>
    </p:spTree>
    <p:extLst>
      <p:ext uri="{BB962C8B-B14F-4D97-AF65-F5344CB8AC3E}">
        <p14:creationId xmlns:p14="http://schemas.microsoft.com/office/powerpoint/2010/main" val="239873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cxnSp>
        <p:nvCxnSpPr>
          <p:cNvPr id="100" name="Google Shape;100;p19"/>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02" name="Google Shape;102;p19"/>
          <p:cNvPicPr preferRelativeResize="0"/>
          <p:nvPr/>
        </p:nvPicPr>
        <p:blipFill>
          <a:blip r:embed="rId3">
            <a:alphaModFix/>
          </a:blip>
          <a:stretch>
            <a:fillRect/>
          </a:stretch>
        </p:blipFill>
        <p:spPr>
          <a:xfrm>
            <a:off x="456725" y="127275"/>
            <a:ext cx="1037399" cy="650426"/>
          </a:xfrm>
          <a:prstGeom prst="rect">
            <a:avLst/>
          </a:prstGeom>
          <a:noFill/>
          <a:ln>
            <a:noFill/>
          </a:ln>
        </p:spPr>
      </p:pic>
      <p:pic>
        <p:nvPicPr>
          <p:cNvPr id="5" name="Google Shape;94;p18">
            <a:extLst>
              <a:ext uri="{FF2B5EF4-FFF2-40B4-BE49-F238E27FC236}">
                <a16:creationId xmlns:a16="http://schemas.microsoft.com/office/drawing/2014/main" id="{A7EE84D3-E423-439F-B5D4-D5E130C84EDC}"/>
              </a:ext>
            </a:extLst>
          </p:cNvPr>
          <p:cNvPicPr preferRelativeResize="0"/>
          <p:nvPr/>
        </p:nvPicPr>
        <p:blipFill>
          <a:blip r:embed="rId4">
            <a:alphaModFix/>
          </a:blip>
          <a:stretch>
            <a:fillRect/>
          </a:stretch>
        </p:blipFill>
        <p:spPr>
          <a:xfrm>
            <a:off x="0" y="1397501"/>
            <a:ext cx="4749599" cy="3036126"/>
          </a:xfrm>
          <a:prstGeom prst="rect">
            <a:avLst/>
          </a:prstGeom>
          <a:noFill/>
          <a:ln>
            <a:noFill/>
          </a:ln>
        </p:spPr>
      </p:pic>
      <p:pic>
        <p:nvPicPr>
          <p:cNvPr id="6" name="Google Shape;95;p18">
            <a:extLst>
              <a:ext uri="{FF2B5EF4-FFF2-40B4-BE49-F238E27FC236}">
                <a16:creationId xmlns:a16="http://schemas.microsoft.com/office/drawing/2014/main" id="{CA4FA4F8-3279-4782-B249-838DDEF51329}"/>
              </a:ext>
            </a:extLst>
          </p:cNvPr>
          <p:cNvPicPr preferRelativeResize="0"/>
          <p:nvPr/>
        </p:nvPicPr>
        <p:blipFill>
          <a:blip r:embed="rId5">
            <a:alphaModFix/>
          </a:blip>
          <a:stretch>
            <a:fillRect/>
          </a:stretch>
        </p:blipFill>
        <p:spPr>
          <a:xfrm>
            <a:off x="5119635" y="1052999"/>
            <a:ext cx="4024365" cy="4024365"/>
          </a:xfrm>
          <a:prstGeom prst="rect">
            <a:avLst/>
          </a:prstGeom>
          <a:noFill/>
          <a:ln>
            <a:noFill/>
          </a:ln>
        </p:spPr>
      </p:pic>
    </p:spTree>
    <p:extLst>
      <p:ext uri="{BB962C8B-B14F-4D97-AF65-F5344CB8AC3E}">
        <p14:creationId xmlns:p14="http://schemas.microsoft.com/office/powerpoint/2010/main" val="1828193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cxnSp>
        <p:nvCxnSpPr>
          <p:cNvPr id="333" name="Google Shape;333;p41"/>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334" name="Google Shape;334;p41"/>
          <p:cNvPicPr preferRelativeResize="0"/>
          <p:nvPr/>
        </p:nvPicPr>
        <p:blipFill>
          <a:blip r:embed="rId3">
            <a:alphaModFix/>
          </a:blip>
          <a:stretch>
            <a:fillRect/>
          </a:stretch>
        </p:blipFill>
        <p:spPr>
          <a:xfrm>
            <a:off x="456725" y="127275"/>
            <a:ext cx="1037399" cy="650426"/>
          </a:xfrm>
          <a:prstGeom prst="rect">
            <a:avLst/>
          </a:prstGeom>
          <a:noFill/>
          <a:ln>
            <a:noFill/>
          </a:ln>
        </p:spPr>
      </p:pic>
      <p:sp>
        <p:nvSpPr>
          <p:cNvPr id="335" name="Google Shape;335;p41"/>
          <p:cNvSpPr txBox="1"/>
          <p:nvPr/>
        </p:nvSpPr>
        <p:spPr>
          <a:xfrm>
            <a:off x="4734550" y="5143500"/>
            <a:ext cx="73800" cy="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41"/>
          <p:cNvSpPr txBox="1">
            <a:spLocks noGrp="1"/>
          </p:cNvSpPr>
          <p:nvPr>
            <p:ph type="title"/>
          </p:nvPr>
        </p:nvSpPr>
        <p:spPr>
          <a:xfrm>
            <a:off x="311700" y="912175"/>
            <a:ext cx="83859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Article I, Section 8, Constitution of the United States</a:t>
            </a:r>
            <a:endParaRPr/>
          </a:p>
        </p:txBody>
      </p:sp>
      <p:sp>
        <p:nvSpPr>
          <p:cNvPr id="337" name="Google Shape;337;p41"/>
          <p:cNvSpPr txBox="1">
            <a:spLocks noGrp="1"/>
          </p:cNvSpPr>
          <p:nvPr>
            <p:ph type="body" idx="1"/>
          </p:nvPr>
        </p:nvSpPr>
        <p:spPr>
          <a:xfrm>
            <a:off x="311700" y="1802350"/>
            <a:ext cx="7458300" cy="140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The Congress shall have the power . . . </a:t>
            </a:r>
            <a:endParaRPr>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100">
                <a:solidFill>
                  <a:schemeClr val="dk1"/>
                </a:solidFill>
              </a:rPr>
              <a:t>To promote the progress of science and useful arts, by securing for limited times to authors and inventors the exclusive right to their respective writings and discoveries.</a:t>
            </a:r>
            <a:endParaRPr/>
          </a:p>
          <a:p>
            <a:pPr marL="0" lvl="0" indent="0" algn="l" rtl="0">
              <a:spcBef>
                <a:spcPts val="0"/>
              </a:spcBef>
              <a:spcAft>
                <a:spcPts val="1200"/>
              </a:spcAft>
              <a:buNone/>
            </a:pPr>
            <a:endParaRPr/>
          </a:p>
        </p:txBody>
      </p:sp>
      <p:sp>
        <p:nvSpPr>
          <p:cNvPr id="338" name="Google Shape;338;p41"/>
          <p:cNvSpPr txBox="1"/>
          <p:nvPr/>
        </p:nvSpPr>
        <p:spPr>
          <a:xfrm>
            <a:off x="444775" y="3060800"/>
            <a:ext cx="21396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38761D"/>
                </a:solidFill>
              </a:rPr>
              <a:t>Historical</a:t>
            </a:r>
            <a:endParaRPr sz="3400">
              <a:solidFill>
                <a:srgbClr val="38761D"/>
              </a:solidFill>
            </a:endParaRPr>
          </a:p>
        </p:txBody>
      </p:sp>
      <p:sp>
        <p:nvSpPr>
          <p:cNvPr id="339" name="Google Shape;339;p41"/>
          <p:cNvSpPr txBox="1"/>
          <p:nvPr/>
        </p:nvSpPr>
        <p:spPr>
          <a:xfrm>
            <a:off x="5756925" y="3053950"/>
            <a:ext cx="29406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0000FF"/>
                </a:solidFill>
              </a:rPr>
              <a:t>Contemporary</a:t>
            </a:r>
            <a:endParaRPr sz="3400">
              <a:solidFill>
                <a:srgbClr val="0000FF"/>
              </a:solidFill>
            </a:endParaRPr>
          </a:p>
        </p:txBody>
      </p:sp>
      <p:sp>
        <p:nvSpPr>
          <p:cNvPr id="340" name="Google Shape;340;p41"/>
          <p:cNvSpPr txBox="1"/>
          <p:nvPr/>
        </p:nvSpPr>
        <p:spPr>
          <a:xfrm>
            <a:off x="311700" y="2370550"/>
            <a:ext cx="1037400" cy="267600"/>
          </a:xfrm>
          <a:prstGeom prst="rect">
            <a:avLst/>
          </a:prstGeom>
          <a:noFill/>
          <a:ln w="38100" cap="flat" cmpd="sng">
            <a:solidFill>
              <a:srgbClr val="38761D"/>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1"/>
          <p:cNvSpPr txBox="1"/>
          <p:nvPr/>
        </p:nvSpPr>
        <p:spPr>
          <a:xfrm>
            <a:off x="590575" y="2175125"/>
            <a:ext cx="2984700" cy="267600"/>
          </a:xfrm>
          <a:prstGeom prst="rect">
            <a:avLst/>
          </a:prstGeom>
          <a:noFill/>
          <a:ln w="38100" cap="flat" cmpd="sng">
            <a:solidFill>
              <a:srgbClr val="0000FF"/>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41"/>
          <p:cNvSpPr txBox="1"/>
          <p:nvPr/>
        </p:nvSpPr>
        <p:spPr>
          <a:xfrm>
            <a:off x="663225" y="4083000"/>
            <a:ext cx="73818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a:t>
            </a:r>
            <a:r>
              <a:rPr lang="en" sz="1100" i="1">
                <a:solidFill>
                  <a:schemeClr val="dk1"/>
                </a:solidFill>
              </a:rPr>
              <a:t>the more the appropriator is using the copied material for new, transformative purposes, the more it serves copyright's goal of enriching public knowledge and the less likely it is that the appropriation will serve as a substitute for the original or its plausible derivatives, shrinking the protected market opportunities of the copyrighted work.” </a:t>
            </a:r>
            <a:br>
              <a:rPr lang="en" sz="1100">
                <a:solidFill>
                  <a:schemeClr val="dk1"/>
                </a:solidFill>
              </a:rPr>
            </a:br>
            <a:br>
              <a:rPr lang="en" sz="1100">
                <a:solidFill>
                  <a:schemeClr val="dk1"/>
                </a:solidFill>
              </a:rPr>
            </a:br>
            <a:r>
              <a:rPr lang="en" sz="1000">
                <a:solidFill>
                  <a:schemeClr val="accent2"/>
                </a:solidFill>
              </a:rPr>
              <a:t>143 S. Ct. at 1276 (quoting 804 F.3d 202 at 207)</a:t>
            </a:r>
            <a:endParaRPr sz="7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340"/>
                                        </p:tgtEl>
                                      </p:cBhvr>
                                    </p:animEffect>
                                    <p:set>
                                      <p:cBhvr>
                                        <p:cTn id="15" dur="1" fill="hold">
                                          <p:stCondLst>
                                            <p:cond delay="1000"/>
                                          </p:stCondLst>
                                        </p:cTn>
                                        <p:tgtEl>
                                          <p:spTgt spid="34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3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cxnSp>
        <p:nvCxnSpPr>
          <p:cNvPr id="324" name="Google Shape;324;p40"/>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325" name="Google Shape;325;p40"/>
          <p:cNvPicPr preferRelativeResize="0"/>
          <p:nvPr/>
        </p:nvPicPr>
        <p:blipFill>
          <a:blip r:embed="rId3">
            <a:alphaModFix/>
          </a:blip>
          <a:stretch>
            <a:fillRect/>
          </a:stretch>
        </p:blipFill>
        <p:spPr>
          <a:xfrm>
            <a:off x="395575" y="156724"/>
            <a:ext cx="2084900" cy="598575"/>
          </a:xfrm>
          <a:prstGeom prst="rect">
            <a:avLst/>
          </a:prstGeom>
          <a:noFill/>
          <a:ln>
            <a:noFill/>
          </a:ln>
        </p:spPr>
      </p:pic>
      <p:sp>
        <p:nvSpPr>
          <p:cNvPr id="326" name="Google Shape;326;p40"/>
          <p:cNvSpPr txBox="1"/>
          <p:nvPr/>
        </p:nvSpPr>
        <p:spPr>
          <a:xfrm>
            <a:off x="3638546" y="755299"/>
            <a:ext cx="1866907"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i="1" dirty="0"/>
              <a:t>Conclusion</a:t>
            </a:r>
            <a:endParaRPr sz="2600" i="1" dirty="0"/>
          </a:p>
        </p:txBody>
      </p:sp>
      <p:pic>
        <p:nvPicPr>
          <p:cNvPr id="7" name="Picture 6">
            <a:extLst>
              <a:ext uri="{FF2B5EF4-FFF2-40B4-BE49-F238E27FC236}">
                <a16:creationId xmlns:a16="http://schemas.microsoft.com/office/drawing/2014/main" id="{D4B94B3C-70FC-481C-86E1-E4CE2B0A6887}"/>
              </a:ext>
            </a:extLst>
          </p:cNvPr>
          <p:cNvPicPr>
            <a:picLocks noChangeAspect="1"/>
          </p:cNvPicPr>
          <p:nvPr/>
        </p:nvPicPr>
        <p:blipFill>
          <a:blip r:embed="rId4"/>
          <a:stretch>
            <a:fillRect/>
          </a:stretch>
        </p:blipFill>
        <p:spPr>
          <a:xfrm>
            <a:off x="0" y="1489999"/>
            <a:ext cx="5498743" cy="3653501"/>
          </a:xfrm>
          <a:prstGeom prst="rect">
            <a:avLst/>
          </a:prstGeom>
        </p:spPr>
      </p:pic>
      <p:pic>
        <p:nvPicPr>
          <p:cNvPr id="9" name="Picture 8">
            <a:extLst>
              <a:ext uri="{FF2B5EF4-FFF2-40B4-BE49-F238E27FC236}">
                <a16:creationId xmlns:a16="http://schemas.microsoft.com/office/drawing/2014/main" id="{BA5E28EB-EFE6-49CC-8945-62D60DD445B9}"/>
              </a:ext>
            </a:extLst>
          </p:cNvPr>
          <p:cNvPicPr>
            <a:picLocks noChangeAspect="1"/>
          </p:cNvPicPr>
          <p:nvPr/>
        </p:nvPicPr>
        <p:blipFill>
          <a:blip r:embed="rId5"/>
          <a:stretch>
            <a:fillRect/>
          </a:stretch>
        </p:blipFill>
        <p:spPr>
          <a:xfrm>
            <a:off x="5505453" y="984657"/>
            <a:ext cx="4158843" cy="415884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cxnSp>
        <p:nvCxnSpPr>
          <p:cNvPr id="324" name="Google Shape;324;p40"/>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325" name="Google Shape;325;p40"/>
          <p:cNvPicPr preferRelativeResize="0"/>
          <p:nvPr/>
        </p:nvPicPr>
        <p:blipFill>
          <a:blip r:embed="rId3">
            <a:alphaModFix/>
          </a:blip>
          <a:stretch>
            <a:fillRect/>
          </a:stretch>
        </p:blipFill>
        <p:spPr>
          <a:xfrm>
            <a:off x="395575" y="156724"/>
            <a:ext cx="2084900" cy="598575"/>
          </a:xfrm>
          <a:prstGeom prst="rect">
            <a:avLst/>
          </a:prstGeom>
          <a:noFill/>
          <a:ln>
            <a:noFill/>
          </a:ln>
        </p:spPr>
      </p:pic>
      <p:sp>
        <p:nvSpPr>
          <p:cNvPr id="326" name="Google Shape;326;p40"/>
          <p:cNvSpPr txBox="1"/>
          <p:nvPr/>
        </p:nvSpPr>
        <p:spPr>
          <a:xfrm>
            <a:off x="3638546" y="755299"/>
            <a:ext cx="1866907"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i="1" dirty="0"/>
              <a:t>Conclusion</a:t>
            </a:r>
            <a:endParaRPr sz="2600" i="1" dirty="0"/>
          </a:p>
        </p:txBody>
      </p:sp>
      <p:pic>
        <p:nvPicPr>
          <p:cNvPr id="3" name="Picture 2">
            <a:extLst>
              <a:ext uri="{FF2B5EF4-FFF2-40B4-BE49-F238E27FC236}">
                <a16:creationId xmlns:a16="http://schemas.microsoft.com/office/drawing/2014/main" id="{30AA4C81-8F95-4759-AEA3-23E7EC03B5F0}"/>
              </a:ext>
            </a:extLst>
          </p:cNvPr>
          <p:cNvPicPr>
            <a:picLocks noChangeAspect="1"/>
          </p:cNvPicPr>
          <p:nvPr/>
        </p:nvPicPr>
        <p:blipFill>
          <a:blip r:embed="rId4"/>
          <a:stretch>
            <a:fillRect/>
          </a:stretch>
        </p:blipFill>
        <p:spPr>
          <a:xfrm>
            <a:off x="-150" y="1205764"/>
            <a:ext cx="9144000" cy="3937736"/>
          </a:xfrm>
          <a:prstGeom prst="rect">
            <a:avLst/>
          </a:prstGeom>
        </p:spPr>
      </p:pic>
    </p:spTree>
    <p:extLst>
      <p:ext uri="{BB962C8B-B14F-4D97-AF65-F5344CB8AC3E}">
        <p14:creationId xmlns:p14="http://schemas.microsoft.com/office/powerpoint/2010/main" val="3289474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cxnSp>
        <p:nvCxnSpPr>
          <p:cNvPr id="324" name="Google Shape;324;p40"/>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325" name="Google Shape;325;p40"/>
          <p:cNvPicPr preferRelativeResize="0"/>
          <p:nvPr/>
        </p:nvPicPr>
        <p:blipFill>
          <a:blip r:embed="rId3">
            <a:alphaModFix/>
          </a:blip>
          <a:stretch>
            <a:fillRect/>
          </a:stretch>
        </p:blipFill>
        <p:spPr>
          <a:xfrm>
            <a:off x="395575" y="156724"/>
            <a:ext cx="2084900" cy="598575"/>
          </a:xfrm>
          <a:prstGeom prst="rect">
            <a:avLst/>
          </a:prstGeom>
          <a:noFill/>
          <a:ln>
            <a:noFill/>
          </a:ln>
        </p:spPr>
      </p:pic>
      <p:sp>
        <p:nvSpPr>
          <p:cNvPr id="326" name="Google Shape;326;p40"/>
          <p:cNvSpPr txBox="1"/>
          <p:nvPr/>
        </p:nvSpPr>
        <p:spPr>
          <a:xfrm>
            <a:off x="3638546" y="755299"/>
            <a:ext cx="1866907"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i="1" dirty="0"/>
              <a:t>Conclusion</a:t>
            </a:r>
            <a:endParaRPr sz="2600" i="1" dirty="0"/>
          </a:p>
        </p:txBody>
      </p:sp>
      <p:pic>
        <p:nvPicPr>
          <p:cNvPr id="7" name="Picture 6">
            <a:extLst>
              <a:ext uri="{FF2B5EF4-FFF2-40B4-BE49-F238E27FC236}">
                <a16:creationId xmlns:a16="http://schemas.microsoft.com/office/drawing/2014/main" id="{D4B94B3C-70FC-481C-86E1-E4CE2B0A6887}"/>
              </a:ext>
            </a:extLst>
          </p:cNvPr>
          <p:cNvPicPr>
            <a:picLocks noChangeAspect="1"/>
          </p:cNvPicPr>
          <p:nvPr/>
        </p:nvPicPr>
        <p:blipFill>
          <a:blip r:embed="rId4"/>
          <a:stretch>
            <a:fillRect/>
          </a:stretch>
        </p:blipFill>
        <p:spPr>
          <a:xfrm>
            <a:off x="0" y="1489999"/>
            <a:ext cx="5498743" cy="3653501"/>
          </a:xfrm>
          <a:prstGeom prst="rect">
            <a:avLst/>
          </a:prstGeom>
        </p:spPr>
      </p:pic>
      <p:pic>
        <p:nvPicPr>
          <p:cNvPr id="9" name="Picture 8">
            <a:extLst>
              <a:ext uri="{FF2B5EF4-FFF2-40B4-BE49-F238E27FC236}">
                <a16:creationId xmlns:a16="http://schemas.microsoft.com/office/drawing/2014/main" id="{BA5E28EB-EFE6-49CC-8945-62D60DD445B9}"/>
              </a:ext>
            </a:extLst>
          </p:cNvPr>
          <p:cNvPicPr>
            <a:picLocks noChangeAspect="1"/>
          </p:cNvPicPr>
          <p:nvPr/>
        </p:nvPicPr>
        <p:blipFill>
          <a:blip r:embed="rId5"/>
          <a:stretch>
            <a:fillRect/>
          </a:stretch>
        </p:blipFill>
        <p:spPr>
          <a:xfrm>
            <a:off x="5505453" y="984657"/>
            <a:ext cx="4158843" cy="4158843"/>
          </a:xfrm>
          <a:prstGeom prst="rect">
            <a:avLst/>
          </a:prstGeom>
        </p:spPr>
      </p:pic>
    </p:spTree>
    <p:extLst>
      <p:ext uri="{BB962C8B-B14F-4D97-AF65-F5344CB8AC3E}">
        <p14:creationId xmlns:p14="http://schemas.microsoft.com/office/powerpoint/2010/main" val="1189434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cxnSp>
        <p:nvCxnSpPr>
          <p:cNvPr id="324" name="Google Shape;324;p40"/>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325" name="Google Shape;325;p40"/>
          <p:cNvPicPr preferRelativeResize="0"/>
          <p:nvPr/>
        </p:nvPicPr>
        <p:blipFill>
          <a:blip r:embed="rId3">
            <a:alphaModFix/>
          </a:blip>
          <a:stretch>
            <a:fillRect/>
          </a:stretch>
        </p:blipFill>
        <p:spPr>
          <a:xfrm>
            <a:off x="395575" y="156724"/>
            <a:ext cx="2084900" cy="598575"/>
          </a:xfrm>
          <a:prstGeom prst="rect">
            <a:avLst/>
          </a:prstGeom>
          <a:noFill/>
          <a:ln>
            <a:noFill/>
          </a:ln>
        </p:spPr>
      </p:pic>
      <p:sp>
        <p:nvSpPr>
          <p:cNvPr id="326" name="Google Shape;326;p40"/>
          <p:cNvSpPr txBox="1"/>
          <p:nvPr/>
        </p:nvSpPr>
        <p:spPr>
          <a:xfrm>
            <a:off x="3638546" y="755299"/>
            <a:ext cx="1866907"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i="1" dirty="0"/>
              <a:t>Conclusion</a:t>
            </a:r>
            <a:endParaRPr sz="2600" i="1" dirty="0"/>
          </a:p>
        </p:txBody>
      </p:sp>
      <p:pic>
        <p:nvPicPr>
          <p:cNvPr id="3" name="Picture 2">
            <a:extLst>
              <a:ext uri="{FF2B5EF4-FFF2-40B4-BE49-F238E27FC236}">
                <a16:creationId xmlns:a16="http://schemas.microsoft.com/office/drawing/2014/main" id="{2884D78A-FE99-4FE6-8783-790648E5C7E4}"/>
              </a:ext>
            </a:extLst>
          </p:cNvPr>
          <p:cNvPicPr>
            <a:picLocks noChangeAspect="1"/>
          </p:cNvPicPr>
          <p:nvPr/>
        </p:nvPicPr>
        <p:blipFill>
          <a:blip r:embed="rId4"/>
          <a:stretch>
            <a:fillRect/>
          </a:stretch>
        </p:blipFill>
        <p:spPr>
          <a:xfrm>
            <a:off x="932305" y="1241016"/>
            <a:ext cx="7176977" cy="3902484"/>
          </a:xfrm>
          <a:prstGeom prst="rect">
            <a:avLst/>
          </a:prstGeom>
        </p:spPr>
      </p:pic>
      <p:sp>
        <p:nvSpPr>
          <p:cNvPr id="4" name="Rectangle 3">
            <a:extLst>
              <a:ext uri="{FF2B5EF4-FFF2-40B4-BE49-F238E27FC236}">
                <a16:creationId xmlns:a16="http://schemas.microsoft.com/office/drawing/2014/main" id="{CD212A13-E59B-4DCE-B920-BAC1D5F8D44C}"/>
              </a:ext>
            </a:extLst>
          </p:cNvPr>
          <p:cNvSpPr/>
          <p:nvPr/>
        </p:nvSpPr>
        <p:spPr>
          <a:xfrm>
            <a:off x="1511879" y="2610390"/>
            <a:ext cx="5371723" cy="1569660"/>
          </a:xfrm>
          <a:prstGeom prst="rect">
            <a:avLst/>
          </a:prstGeom>
          <a:noFill/>
        </p:spPr>
        <p:txBody>
          <a:bodyPr wrap="square" lIns="91440" tIns="45720" rIns="91440" bIns="45720">
            <a:spAutoFit/>
          </a:bodyPr>
          <a:lstStyle/>
          <a:p>
            <a:pPr algn="ctr"/>
            <a:r>
              <a:rPr lang="en-US" sz="9600" b="1" cap="none" spc="0" dirty="0">
                <a:ln w="12700">
                  <a:solidFill>
                    <a:schemeClr val="accent1"/>
                  </a:solidFill>
                  <a:prstDash val="solid"/>
                </a:ln>
                <a:solidFill>
                  <a:srgbClr val="C00000"/>
                </a:solidFill>
                <a:effectLst>
                  <a:outerShdw dist="38100" dir="2640000" algn="bl" rotWithShape="0">
                    <a:schemeClr val="accent1"/>
                  </a:outerShdw>
                </a:effectLst>
              </a:rPr>
              <a:t>The End</a:t>
            </a:r>
          </a:p>
        </p:txBody>
      </p:sp>
    </p:spTree>
    <p:extLst>
      <p:ext uri="{BB962C8B-B14F-4D97-AF65-F5344CB8AC3E}">
        <p14:creationId xmlns:p14="http://schemas.microsoft.com/office/powerpoint/2010/main" val="29006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cxnSp>
        <p:nvCxnSpPr>
          <p:cNvPr id="100" name="Google Shape;100;p19"/>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01" name="Google Shape;101;p19"/>
          <p:cNvPicPr preferRelativeResize="0"/>
          <p:nvPr/>
        </p:nvPicPr>
        <p:blipFill>
          <a:blip r:embed="rId3">
            <a:alphaModFix/>
          </a:blip>
          <a:stretch>
            <a:fillRect/>
          </a:stretch>
        </p:blipFill>
        <p:spPr>
          <a:xfrm>
            <a:off x="1533675" y="1038300"/>
            <a:ext cx="6076950" cy="3810000"/>
          </a:xfrm>
          <a:prstGeom prst="rect">
            <a:avLst/>
          </a:prstGeom>
          <a:noFill/>
          <a:ln>
            <a:noFill/>
          </a:ln>
        </p:spPr>
      </p:pic>
      <p:pic>
        <p:nvPicPr>
          <p:cNvPr id="102" name="Google Shape;102;p19"/>
          <p:cNvPicPr preferRelativeResize="0"/>
          <p:nvPr/>
        </p:nvPicPr>
        <p:blipFill>
          <a:blip r:embed="rId4">
            <a:alphaModFix/>
          </a:blip>
          <a:stretch>
            <a:fillRect/>
          </a:stretch>
        </p:blipFill>
        <p:spPr>
          <a:xfrm>
            <a:off x="456725" y="127275"/>
            <a:ext cx="1037399" cy="650426"/>
          </a:xfrm>
          <a:prstGeom prst="rect">
            <a:avLst/>
          </a:prstGeom>
          <a:noFill/>
          <a:ln>
            <a:noFill/>
          </a:ln>
        </p:spPr>
      </p:pic>
    </p:spTree>
    <p:extLst>
      <p:ext uri="{BB962C8B-B14F-4D97-AF65-F5344CB8AC3E}">
        <p14:creationId xmlns:p14="http://schemas.microsoft.com/office/powerpoint/2010/main" val="95495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500375" y="959400"/>
            <a:ext cx="2154000" cy="74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u="sng">
                <a:latin typeface="Verdana"/>
                <a:ea typeface="Verdana"/>
                <a:cs typeface="Verdana"/>
                <a:sym typeface="Verdana"/>
              </a:rPr>
              <a:t>Fair Use</a:t>
            </a:r>
            <a:endParaRPr sz="3600" u="sng">
              <a:latin typeface="Verdana"/>
              <a:ea typeface="Verdana"/>
              <a:cs typeface="Verdana"/>
              <a:sym typeface="Verdana"/>
            </a:endParaRPr>
          </a:p>
        </p:txBody>
      </p:sp>
      <p:cxnSp>
        <p:nvCxnSpPr>
          <p:cNvPr id="108" name="Google Shape;108;p20"/>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09" name="Google Shape;109;p20"/>
          <p:cNvPicPr preferRelativeResize="0"/>
          <p:nvPr/>
        </p:nvPicPr>
        <p:blipFill>
          <a:blip r:embed="rId3">
            <a:alphaModFix/>
          </a:blip>
          <a:stretch>
            <a:fillRect/>
          </a:stretch>
        </p:blipFill>
        <p:spPr>
          <a:xfrm>
            <a:off x="4969300" y="1052250"/>
            <a:ext cx="4067869" cy="3913001"/>
          </a:xfrm>
          <a:prstGeom prst="rect">
            <a:avLst/>
          </a:prstGeom>
          <a:noFill/>
          <a:ln>
            <a:noFill/>
          </a:ln>
        </p:spPr>
      </p:pic>
      <p:sp>
        <p:nvSpPr>
          <p:cNvPr id="110" name="Google Shape;110;p20"/>
          <p:cNvSpPr txBox="1"/>
          <p:nvPr/>
        </p:nvSpPr>
        <p:spPr>
          <a:xfrm>
            <a:off x="500375" y="2211100"/>
            <a:ext cx="4468800" cy="199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Four-Factor Test (17 U.S.C. § 107):</a:t>
            </a:r>
            <a:endParaRPr/>
          </a:p>
          <a:p>
            <a:pPr marL="457200" lvl="0" indent="-317500" algn="l" rtl="0">
              <a:spcBef>
                <a:spcPts val="0"/>
              </a:spcBef>
              <a:spcAft>
                <a:spcPts val="0"/>
              </a:spcAft>
              <a:buSzPts val="1400"/>
              <a:buAutoNum type="arabicPeriod"/>
            </a:pPr>
            <a:r>
              <a:rPr lang="en"/>
              <a:t>Purpose &amp; character of use </a:t>
            </a:r>
            <a:endParaRPr/>
          </a:p>
          <a:p>
            <a:pPr marL="457200" lvl="0" indent="0" algn="l" rtl="0">
              <a:spcBef>
                <a:spcPts val="1000"/>
              </a:spcBef>
              <a:spcAft>
                <a:spcPts val="0"/>
              </a:spcAft>
              <a:buNone/>
            </a:pPr>
            <a:r>
              <a:rPr lang="en"/>
              <a:t>* “transformative use” *</a:t>
            </a:r>
            <a:endParaRPr/>
          </a:p>
          <a:p>
            <a:pPr marL="457200" lvl="0" indent="-317500" algn="l" rtl="0">
              <a:spcBef>
                <a:spcPts val="1000"/>
              </a:spcBef>
              <a:spcAft>
                <a:spcPts val="0"/>
              </a:spcAft>
              <a:buSzPts val="1400"/>
              <a:buAutoNum type="arabicPeriod"/>
            </a:pPr>
            <a:r>
              <a:rPr lang="en"/>
              <a:t>Nature of the copyrighted work</a:t>
            </a:r>
            <a:endParaRPr/>
          </a:p>
          <a:p>
            <a:pPr marL="457200" lvl="0" indent="-317500" algn="l" rtl="0">
              <a:spcBef>
                <a:spcPts val="1000"/>
              </a:spcBef>
              <a:spcAft>
                <a:spcPts val="0"/>
              </a:spcAft>
              <a:buSzPts val="1400"/>
              <a:buAutoNum type="arabicPeriod"/>
            </a:pPr>
            <a:r>
              <a:rPr lang="en"/>
              <a:t>Amount of the work copied</a:t>
            </a:r>
            <a:endParaRPr/>
          </a:p>
          <a:p>
            <a:pPr marL="457200" lvl="0" indent="-317500" algn="l" rtl="0">
              <a:spcBef>
                <a:spcPts val="1000"/>
              </a:spcBef>
              <a:spcAft>
                <a:spcPts val="1000"/>
              </a:spcAft>
              <a:buSzPts val="1400"/>
              <a:buAutoNum type="arabicPeriod"/>
            </a:pPr>
            <a:r>
              <a:rPr lang="en"/>
              <a:t>Effect on the market/value of the protected work</a:t>
            </a:r>
            <a:endParaRPr/>
          </a:p>
        </p:txBody>
      </p:sp>
      <p:sp>
        <p:nvSpPr>
          <p:cNvPr id="111" name="Google Shape;111;p20"/>
          <p:cNvSpPr/>
          <p:nvPr/>
        </p:nvSpPr>
        <p:spPr>
          <a:xfrm>
            <a:off x="956775" y="2815225"/>
            <a:ext cx="2321700" cy="241800"/>
          </a:xfrm>
          <a:prstGeom prst="rect">
            <a:avLst/>
          </a:prstGeom>
          <a:noFill/>
          <a:ln w="9525" cap="flat" cmpd="sng">
            <a:solidFill>
              <a:srgbClr val="FF66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600"/>
              </a:solidFill>
            </a:endParaRPr>
          </a:p>
        </p:txBody>
      </p:sp>
      <p:sp>
        <p:nvSpPr>
          <p:cNvPr id="112" name="Google Shape;112;p20"/>
          <p:cNvSpPr txBox="1"/>
          <p:nvPr/>
        </p:nvSpPr>
        <p:spPr>
          <a:xfrm>
            <a:off x="500375" y="1621838"/>
            <a:ext cx="370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An “affirmative defense” that excuses copying in certain, limited circumstances.</a:t>
            </a:r>
            <a:endParaRPr/>
          </a:p>
        </p:txBody>
      </p:sp>
      <p:pic>
        <p:nvPicPr>
          <p:cNvPr id="113" name="Google Shape;113;p20"/>
          <p:cNvPicPr preferRelativeResize="0"/>
          <p:nvPr/>
        </p:nvPicPr>
        <p:blipFill>
          <a:blip r:embed="rId4">
            <a:alphaModFix/>
          </a:blip>
          <a:stretch>
            <a:fillRect/>
          </a:stretch>
        </p:blipFill>
        <p:spPr>
          <a:xfrm>
            <a:off x="456725" y="127275"/>
            <a:ext cx="1037399" cy="650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18" name="Google Shape;118;p21"/>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sp>
        <p:nvSpPr>
          <p:cNvPr id="119" name="Google Shape;119;p21"/>
          <p:cNvSpPr txBox="1"/>
          <p:nvPr/>
        </p:nvSpPr>
        <p:spPr>
          <a:xfrm>
            <a:off x="150" y="4820400"/>
            <a:ext cx="2416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a:solidFill>
                  <a:schemeClr val="dk1"/>
                </a:solidFill>
                <a:highlight>
                  <a:srgbClr val="FFFFFF"/>
                </a:highlight>
              </a:rPr>
              <a:t>Photo from Michael Ochs Archives </a:t>
            </a:r>
            <a:endParaRPr sz="100" i="1"/>
          </a:p>
        </p:txBody>
      </p:sp>
      <p:pic>
        <p:nvPicPr>
          <p:cNvPr id="120" name="Google Shape;120;p21"/>
          <p:cNvPicPr preferRelativeResize="0"/>
          <p:nvPr/>
        </p:nvPicPr>
        <p:blipFill>
          <a:blip r:embed="rId3">
            <a:alphaModFix/>
          </a:blip>
          <a:stretch>
            <a:fillRect/>
          </a:stretch>
        </p:blipFill>
        <p:spPr>
          <a:xfrm>
            <a:off x="150" y="925700"/>
            <a:ext cx="4595052" cy="3912998"/>
          </a:xfrm>
          <a:prstGeom prst="rect">
            <a:avLst/>
          </a:prstGeom>
          <a:noFill/>
          <a:ln>
            <a:noFill/>
          </a:ln>
        </p:spPr>
      </p:pic>
      <p:grpSp>
        <p:nvGrpSpPr>
          <p:cNvPr id="121" name="Google Shape;121;p21"/>
          <p:cNvGrpSpPr/>
          <p:nvPr/>
        </p:nvGrpSpPr>
        <p:grpSpPr>
          <a:xfrm>
            <a:off x="4595199" y="925700"/>
            <a:ext cx="4548803" cy="4544200"/>
            <a:chOff x="4595199" y="925700"/>
            <a:chExt cx="4548803" cy="4544200"/>
          </a:xfrm>
        </p:grpSpPr>
        <p:pic>
          <p:nvPicPr>
            <p:cNvPr id="122" name="Google Shape;122;p21"/>
            <p:cNvPicPr preferRelativeResize="0"/>
            <p:nvPr/>
          </p:nvPicPr>
          <p:blipFill>
            <a:blip r:embed="rId4">
              <a:alphaModFix/>
            </a:blip>
            <a:stretch>
              <a:fillRect/>
            </a:stretch>
          </p:blipFill>
          <p:spPr>
            <a:xfrm>
              <a:off x="4595199" y="925700"/>
              <a:ext cx="4548803" cy="3913001"/>
            </a:xfrm>
            <a:prstGeom prst="rect">
              <a:avLst/>
            </a:prstGeom>
            <a:noFill/>
            <a:ln>
              <a:noFill/>
            </a:ln>
          </p:spPr>
        </p:pic>
        <p:sp>
          <p:nvSpPr>
            <p:cNvPr id="123" name="Google Shape;123;p21"/>
            <p:cNvSpPr txBox="1"/>
            <p:nvPr/>
          </p:nvSpPr>
          <p:spPr>
            <a:xfrm>
              <a:off x="4595200" y="4838700"/>
              <a:ext cx="2416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900" i="1">
                  <a:solidFill>
                    <a:schemeClr val="dk2"/>
                  </a:solidFill>
                </a:rPr>
                <a:t>Photo by David Redfern/Redferns</a:t>
              </a:r>
              <a:endParaRPr sz="900" i="1">
                <a:solidFill>
                  <a:schemeClr val="dk2"/>
                </a:solidFill>
              </a:endParaRPr>
            </a:p>
            <a:p>
              <a:pPr marL="0" lvl="0" indent="0" algn="l" rtl="0">
                <a:spcBef>
                  <a:spcPts val="0"/>
                </a:spcBef>
                <a:spcAft>
                  <a:spcPts val="0"/>
                </a:spcAft>
                <a:buClr>
                  <a:schemeClr val="dk1"/>
                </a:buClr>
                <a:buSzPts val="1100"/>
                <a:buFont typeface="Arial"/>
                <a:buNone/>
              </a:pPr>
              <a:endParaRPr sz="1100" b="1">
                <a:solidFill>
                  <a:schemeClr val="dk2"/>
                </a:solidFill>
              </a:endParaRPr>
            </a:p>
            <a:p>
              <a:pPr marL="0" lvl="0" indent="0" algn="l" rtl="0">
                <a:spcBef>
                  <a:spcPts val="0"/>
                </a:spcBef>
                <a:spcAft>
                  <a:spcPts val="0"/>
                </a:spcAft>
                <a:buNone/>
              </a:pPr>
              <a:r>
                <a:rPr lang="en" sz="900" i="1">
                  <a:solidFill>
                    <a:schemeClr val="dk1"/>
                  </a:solidFill>
                  <a:highlight>
                    <a:srgbClr val="FFFFFF"/>
                  </a:highlight>
                </a:rPr>
                <a:t> </a:t>
              </a:r>
              <a:endParaRPr sz="100" i="1"/>
            </a:p>
          </p:txBody>
        </p:sp>
      </p:grpSp>
      <p:pic>
        <p:nvPicPr>
          <p:cNvPr id="124" name="Google Shape;124;p21"/>
          <p:cNvPicPr preferRelativeResize="0"/>
          <p:nvPr/>
        </p:nvPicPr>
        <p:blipFill>
          <a:blip r:embed="rId5">
            <a:alphaModFix/>
          </a:blip>
          <a:stretch>
            <a:fillRect/>
          </a:stretch>
        </p:blipFill>
        <p:spPr>
          <a:xfrm>
            <a:off x="456725" y="127275"/>
            <a:ext cx="1037399" cy="650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ctrTitle"/>
          </p:nvPr>
        </p:nvSpPr>
        <p:spPr>
          <a:xfrm>
            <a:off x="500375" y="959400"/>
            <a:ext cx="2154000" cy="74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u="sng">
                <a:latin typeface="Verdana"/>
                <a:ea typeface="Verdana"/>
                <a:cs typeface="Verdana"/>
                <a:sym typeface="Verdana"/>
              </a:rPr>
              <a:t>Fair Use</a:t>
            </a:r>
            <a:endParaRPr sz="3600" u="sng">
              <a:latin typeface="Verdana"/>
              <a:ea typeface="Verdana"/>
              <a:cs typeface="Verdana"/>
              <a:sym typeface="Verdana"/>
            </a:endParaRPr>
          </a:p>
        </p:txBody>
      </p:sp>
      <p:cxnSp>
        <p:nvCxnSpPr>
          <p:cNvPr id="130" name="Google Shape;130;p22"/>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31" name="Google Shape;131;p22"/>
          <p:cNvPicPr preferRelativeResize="0"/>
          <p:nvPr/>
        </p:nvPicPr>
        <p:blipFill>
          <a:blip r:embed="rId3">
            <a:alphaModFix/>
          </a:blip>
          <a:stretch>
            <a:fillRect/>
          </a:stretch>
        </p:blipFill>
        <p:spPr>
          <a:xfrm>
            <a:off x="4969300" y="1052250"/>
            <a:ext cx="4067869" cy="3913001"/>
          </a:xfrm>
          <a:prstGeom prst="rect">
            <a:avLst/>
          </a:prstGeom>
          <a:noFill/>
          <a:ln>
            <a:noFill/>
          </a:ln>
        </p:spPr>
      </p:pic>
      <p:sp>
        <p:nvSpPr>
          <p:cNvPr id="132" name="Google Shape;132;p22"/>
          <p:cNvSpPr txBox="1"/>
          <p:nvPr/>
        </p:nvSpPr>
        <p:spPr>
          <a:xfrm>
            <a:off x="500375" y="2211100"/>
            <a:ext cx="4468800" cy="199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Four-Factor Test (17 U.S.C. § 107):</a:t>
            </a:r>
            <a:endParaRPr/>
          </a:p>
          <a:p>
            <a:pPr marL="457200" lvl="0" indent="-317500" algn="l" rtl="0">
              <a:spcBef>
                <a:spcPts val="0"/>
              </a:spcBef>
              <a:spcAft>
                <a:spcPts val="0"/>
              </a:spcAft>
              <a:buSzPts val="1400"/>
              <a:buAutoNum type="arabicPeriod"/>
            </a:pPr>
            <a:r>
              <a:rPr lang="en"/>
              <a:t>Purpose &amp; character of use </a:t>
            </a:r>
            <a:endParaRPr/>
          </a:p>
          <a:p>
            <a:pPr marL="457200" lvl="0" indent="0" algn="l" rtl="0">
              <a:spcBef>
                <a:spcPts val="1000"/>
              </a:spcBef>
              <a:spcAft>
                <a:spcPts val="0"/>
              </a:spcAft>
              <a:buNone/>
            </a:pPr>
            <a:r>
              <a:rPr lang="en"/>
              <a:t>* “transformative use” *</a:t>
            </a:r>
            <a:endParaRPr/>
          </a:p>
          <a:p>
            <a:pPr marL="457200" lvl="0" indent="-317500" algn="l" rtl="0">
              <a:spcBef>
                <a:spcPts val="1000"/>
              </a:spcBef>
              <a:spcAft>
                <a:spcPts val="0"/>
              </a:spcAft>
              <a:buSzPts val="1400"/>
              <a:buAutoNum type="arabicPeriod"/>
            </a:pPr>
            <a:r>
              <a:rPr lang="en"/>
              <a:t>Nature of the copyrighted work</a:t>
            </a:r>
            <a:endParaRPr/>
          </a:p>
          <a:p>
            <a:pPr marL="457200" lvl="0" indent="-317500" algn="l" rtl="0">
              <a:spcBef>
                <a:spcPts val="1000"/>
              </a:spcBef>
              <a:spcAft>
                <a:spcPts val="0"/>
              </a:spcAft>
              <a:buSzPts val="1400"/>
              <a:buAutoNum type="arabicPeriod"/>
            </a:pPr>
            <a:r>
              <a:rPr lang="en"/>
              <a:t>Amount of the work copied</a:t>
            </a:r>
            <a:endParaRPr/>
          </a:p>
          <a:p>
            <a:pPr marL="457200" lvl="0" indent="-317500" algn="l" rtl="0">
              <a:spcBef>
                <a:spcPts val="1000"/>
              </a:spcBef>
              <a:spcAft>
                <a:spcPts val="1000"/>
              </a:spcAft>
              <a:buSzPts val="1400"/>
              <a:buAutoNum type="arabicPeriod"/>
            </a:pPr>
            <a:r>
              <a:rPr lang="en"/>
              <a:t>Effect on the market/value of the protected work</a:t>
            </a:r>
            <a:endParaRPr/>
          </a:p>
        </p:txBody>
      </p:sp>
      <p:sp>
        <p:nvSpPr>
          <p:cNvPr id="133" name="Google Shape;133;p22"/>
          <p:cNvSpPr txBox="1"/>
          <p:nvPr/>
        </p:nvSpPr>
        <p:spPr>
          <a:xfrm>
            <a:off x="500375" y="1621838"/>
            <a:ext cx="370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An “affirmative defense” that excuses copying in certain, limited circumstances.</a:t>
            </a:r>
            <a:endParaRPr/>
          </a:p>
        </p:txBody>
      </p:sp>
      <p:pic>
        <p:nvPicPr>
          <p:cNvPr id="134" name="Google Shape;134;p22"/>
          <p:cNvPicPr preferRelativeResize="0"/>
          <p:nvPr/>
        </p:nvPicPr>
        <p:blipFill>
          <a:blip r:embed="rId4">
            <a:alphaModFix/>
          </a:blip>
          <a:stretch>
            <a:fillRect/>
          </a:stretch>
        </p:blipFill>
        <p:spPr>
          <a:xfrm>
            <a:off x="456725" y="127275"/>
            <a:ext cx="1037399" cy="650426"/>
          </a:xfrm>
          <a:prstGeom prst="rect">
            <a:avLst/>
          </a:prstGeom>
          <a:noFill/>
          <a:ln>
            <a:noFill/>
          </a:ln>
        </p:spPr>
      </p:pic>
      <p:sp>
        <p:nvSpPr>
          <p:cNvPr id="135" name="Google Shape;135;p22"/>
          <p:cNvSpPr/>
          <p:nvPr/>
        </p:nvSpPr>
        <p:spPr>
          <a:xfrm>
            <a:off x="997125" y="3524350"/>
            <a:ext cx="2343000" cy="234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 name="Google Shape;136;p22"/>
          <p:cNvSpPr/>
          <p:nvPr/>
        </p:nvSpPr>
        <p:spPr>
          <a:xfrm>
            <a:off x="946800" y="3214925"/>
            <a:ext cx="2719200" cy="257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22"/>
          <p:cNvSpPr/>
          <p:nvPr/>
        </p:nvSpPr>
        <p:spPr>
          <a:xfrm>
            <a:off x="997125" y="3833200"/>
            <a:ext cx="3905100" cy="368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22"/>
          <p:cNvSpPr/>
          <p:nvPr/>
        </p:nvSpPr>
        <p:spPr>
          <a:xfrm>
            <a:off x="946800" y="2530253"/>
            <a:ext cx="851700" cy="2577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cxnSp>
        <p:nvCxnSpPr>
          <p:cNvPr id="143" name="Google Shape;143;p23"/>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44" name="Google Shape;144;p23"/>
          <p:cNvPicPr preferRelativeResize="0"/>
          <p:nvPr/>
        </p:nvPicPr>
        <p:blipFill>
          <a:blip r:embed="rId3">
            <a:alphaModFix/>
          </a:blip>
          <a:stretch>
            <a:fillRect/>
          </a:stretch>
        </p:blipFill>
        <p:spPr>
          <a:xfrm>
            <a:off x="1319875" y="905000"/>
            <a:ext cx="6504550" cy="4217801"/>
          </a:xfrm>
          <a:prstGeom prst="rect">
            <a:avLst/>
          </a:prstGeom>
          <a:noFill/>
          <a:ln>
            <a:noFill/>
          </a:ln>
        </p:spPr>
      </p:pic>
      <p:pic>
        <p:nvPicPr>
          <p:cNvPr id="145" name="Google Shape;145;p23"/>
          <p:cNvPicPr preferRelativeResize="0"/>
          <p:nvPr/>
        </p:nvPicPr>
        <p:blipFill rotWithShape="1">
          <a:blip r:embed="rId4">
            <a:alphaModFix/>
          </a:blip>
          <a:srcRect t="1951"/>
          <a:stretch/>
        </p:blipFill>
        <p:spPr>
          <a:xfrm>
            <a:off x="1435550" y="970375"/>
            <a:ext cx="7482752" cy="4087050"/>
          </a:xfrm>
          <a:prstGeom prst="rect">
            <a:avLst/>
          </a:prstGeom>
          <a:noFill/>
          <a:ln>
            <a:noFill/>
          </a:ln>
        </p:spPr>
      </p:pic>
      <p:pic>
        <p:nvPicPr>
          <p:cNvPr id="146" name="Google Shape;146;p23"/>
          <p:cNvPicPr preferRelativeResize="0"/>
          <p:nvPr/>
        </p:nvPicPr>
        <p:blipFill>
          <a:blip r:embed="rId5">
            <a:alphaModFix/>
          </a:blip>
          <a:stretch>
            <a:fillRect/>
          </a:stretch>
        </p:blipFill>
        <p:spPr>
          <a:xfrm>
            <a:off x="456725" y="127275"/>
            <a:ext cx="1037399" cy="650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cxnSp>
        <p:nvCxnSpPr>
          <p:cNvPr id="151" name="Google Shape;151;p24"/>
          <p:cNvCxnSpPr/>
          <p:nvPr/>
        </p:nvCxnSpPr>
        <p:spPr>
          <a:xfrm rot="10800000" flipH="1">
            <a:off x="150" y="905000"/>
            <a:ext cx="9144000" cy="20700"/>
          </a:xfrm>
          <a:prstGeom prst="straightConnector1">
            <a:avLst/>
          </a:prstGeom>
          <a:noFill/>
          <a:ln w="9525" cap="flat" cmpd="sng">
            <a:solidFill>
              <a:schemeClr val="dk1"/>
            </a:solidFill>
            <a:prstDash val="solid"/>
            <a:round/>
            <a:headEnd type="none" w="med" len="med"/>
            <a:tailEnd type="none" w="med" len="med"/>
          </a:ln>
        </p:spPr>
      </p:cxnSp>
      <p:pic>
        <p:nvPicPr>
          <p:cNvPr id="152" name="Google Shape;152;p24"/>
          <p:cNvPicPr preferRelativeResize="0"/>
          <p:nvPr/>
        </p:nvPicPr>
        <p:blipFill>
          <a:blip r:embed="rId3">
            <a:alphaModFix/>
          </a:blip>
          <a:stretch>
            <a:fillRect/>
          </a:stretch>
        </p:blipFill>
        <p:spPr>
          <a:xfrm>
            <a:off x="1319875" y="905000"/>
            <a:ext cx="6504550" cy="4217801"/>
          </a:xfrm>
          <a:prstGeom prst="rect">
            <a:avLst/>
          </a:prstGeom>
          <a:noFill/>
          <a:ln>
            <a:noFill/>
          </a:ln>
        </p:spPr>
      </p:pic>
      <p:pic>
        <p:nvPicPr>
          <p:cNvPr id="153" name="Google Shape;153;p24"/>
          <p:cNvPicPr preferRelativeResize="0"/>
          <p:nvPr/>
        </p:nvPicPr>
        <p:blipFill>
          <a:blip r:embed="rId4">
            <a:alphaModFix/>
          </a:blip>
          <a:stretch>
            <a:fillRect/>
          </a:stretch>
        </p:blipFill>
        <p:spPr>
          <a:xfrm>
            <a:off x="456725" y="127275"/>
            <a:ext cx="1037399" cy="65042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5186</Words>
  <Application>Microsoft Office PowerPoint</Application>
  <PresentationFormat>On-screen Show (16:9)</PresentationFormat>
  <Paragraphs>216</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 Black</vt:lpstr>
      <vt:lpstr>Calibri</vt:lpstr>
      <vt:lpstr>Arial</vt:lpstr>
      <vt:lpstr>Verdana</vt:lpstr>
      <vt:lpstr>Simple Light</vt:lpstr>
      <vt:lpstr>AI Copyright Litigation in the United States  </vt:lpstr>
      <vt:lpstr>PowerPoint Presentation</vt:lpstr>
      <vt:lpstr>PowerPoint Presentation</vt:lpstr>
      <vt:lpstr>PowerPoint Presentation</vt:lpstr>
      <vt:lpstr>Fair Use</vt:lpstr>
      <vt:lpstr>PowerPoint Presentation</vt:lpstr>
      <vt:lpstr>Fair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Fair Use Factors</vt:lpstr>
      <vt:lpstr>Fair Use Factors</vt:lpstr>
      <vt:lpstr>PowerPoint Presentation</vt:lpstr>
      <vt:lpstr>Fair Use Factors</vt:lpstr>
      <vt:lpstr>PowerPoint Presentation</vt:lpstr>
      <vt:lpstr>Fair Use Factors</vt:lpstr>
      <vt:lpstr>AI Arguments</vt:lpstr>
      <vt:lpstr>Article I, Section 8, Constitution of the United States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Copyright Litigation in the United States  </dc:title>
  <cp:lastModifiedBy>Craig Newton</cp:lastModifiedBy>
  <cp:revision>31</cp:revision>
  <dcterms:modified xsi:type="dcterms:W3CDTF">2024-09-25T21:20:44Z</dcterms:modified>
</cp:coreProperties>
</file>